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18" r:id="rId39"/>
    <p:sldId id="333" r:id="rId40"/>
    <p:sldId id="319" r:id="rId41"/>
    <p:sldId id="321" r:id="rId42"/>
    <p:sldId id="322" r:id="rId43"/>
    <p:sldId id="323" r:id="rId44"/>
    <p:sldId id="324" r:id="rId45"/>
    <p:sldId id="288" r:id="rId46"/>
    <p:sldId id="334" r:id="rId47"/>
    <p:sldId id="320" r:id="rId48"/>
    <p:sldId id="274" r:id="rId49"/>
    <p:sldId id="338" r:id="rId50"/>
    <p:sldId id="275" r:id="rId51"/>
    <p:sldId id="335" r:id="rId52"/>
    <p:sldId id="336" r:id="rId53"/>
    <p:sldId id="337"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38BA56"/>
    <a:srgbClr val="0948CB"/>
    <a:srgbClr val="0B49C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9608828-3A15-437C-A4E2-5E14EDE8D883}" v="788" dt="2022-07-17T20:41:12.908"/>
    <p1510:client id="{1C12E432-7EE5-4103-9995-406DFBB13D46}" v="713" dt="2022-07-17T12:54:48.199"/>
    <p1510:client id="{1D59BD64-A399-4978-B81F-7AAED0C964B7}" v="42" dt="2022-07-17T20:48:06.425"/>
    <p1510:client id="{27BAD200-1940-4204-BE23-D951B91193EC}" v="264" dt="2022-07-19T22:13:30.359"/>
    <p1510:client id="{3BA0D230-C853-4667-83F9-D85E65BD4B24}" v="2" dt="2021-08-19T16:32:24.566"/>
    <p1510:client id="{4EEF89AD-8A3B-4546-A511-AC0FC7CD15B0}" v="1320" dt="2022-07-19T09:35:54.945"/>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6A55B2D-B94F-4B94-B752-D26A6CFD6512}" v="3702" dt="2022-07-19T22:07:56.316"/>
    <p1510:client id="{B63C8988-E1D3-4A52-8229-FA8C5EBD2ECD}" v="357" dt="2021-08-19T14:01:44.876"/>
    <p1510:client id="{BF90C112-CEBD-45FD-9F7E-96649AD3EEC1}" v="5" dt="2022-07-18T20:47:47.60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coursera.org/professional-certificates/ibm-data-science?&amp;instructors" TargetMode="External"/><Relationship Id="rId2" Type="http://schemas.openxmlformats.org/officeDocument/2006/relationships/hyperlink" Target="https://github.com/indranilch2014/Capstone-project-SpaceX"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Indranil Chakraborty</a:t>
            </a:r>
          </a:p>
          <a:p>
            <a:r>
              <a:rPr lang="en-US">
                <a:solidFill>
                  <a:schemeClr val="bg2"/>
                </a:solidFill>
                <a:latin typeface="Abadi"/>
                <a:ea typeface="SF Pro" pitchFamily="2" charset="0"/>
                <a:cs typeface="SF Pro" pitchFamily="2" charset="0"/>
              </a:rPr>
              <a:t>20</a:t>
            </a:r>
            <a:r>
              <a:rPr lang="en-US" baseline="30000">
                <a:solidFill>
                  <a:schemeClr val="bg2"/>
                </a:solidFill>
                <a:latin typeface="Abadi"/>
                <a:ea typeface="SF Pro" pitchFamily="2" charset="0"/>
                <a:cs typeface="SF Pro" pitchFamily="2" charset="0"/>
              </a:rPr>
              <a:t>th</a:t>
            </a:r>
            <a:r>
              <a:rPr lang="en-US">
                <a:solidFill>
                  <a:schemeClr val="bg2"/>
                </a:solidFill>
                <a:latin typeface="Abadi"/>
                <a:ea typeface="SF Pro" pitchFamily="2" charset="0"/>
                <a:cs typeface="SF Pro" pitchFamily="2" charset="0"/>
              </a:rPr>
              <a:t> July,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9448"/>
            <a:ext cx="5715450" cy="5074756"/>
          </a:xfrm>
          <a:prstGeom prst="rect">
            <a:avLst/>
          </a:prstGeom>
        </p:spPr>
        <p:txBody>
          <a:bodyPr lIns="91440" tIns="45720" rIns="91440" bIns="45720" anchor="t"/>
          <a:lstStyle/>
          <a:p>
            <a:r>
              <a:rPr lang="en-US" sz="2200">
                <a:solidFill>
                  <a:schemeClr val="accent3">
                    <a:lumMod val="25000"/>
                  </a:schemeClr>
                </a:solidFill>
                <a:ea typeface="+mn-lt"/>
                <a:cs typeface="+mn-lt"/>
              </a:rPr>
              <a:t>We performed exploratory data analysis and determined the training labels.</a:t>
            </a:r>
          </a:p>
          <a:p>
            <a:r>
              <a:rPr lang="en-US" sz="2200">
                <a:solidFill>
                  <a:schemeClr val="accent3">
                    <a:lumMod val="25000"/>
                  </a:schemeClr>
                </a:solidFill>
                <a:ea typeface="+mn-lt"/>
                <a:cs typeface="+mn-lt"/>
              </a:rPr>
              <a:t>We calculated the number of launches at each site, and the number and occurrence of each orbits</a:t>
            </a:r>
          </a:p>
          <a:p>
            <a:r>
              <a:rPr lang="en-US" sz="2200">
                <a:solidFill>
                  <a:schemeClr val="accent3">
                    <a:lumMod val="25000"/>
                  </a:schemeClr>
                </a:solidFill>
                <a:ea typeface="+mn-lt"/>
                <a:cs typeface="+mn-lt"/>
              </a:rPr>
              <a:t>We created landing outcome label from outcome column and exported the results to csv.</a:t>
            </a:r>
          </a:p>
          <a:p>
            <a:endParaRPr lang="en-US" sz="2200">
              <a:solidFill>
                <a:schemeClr val="accent3">
                  <a:lumMod val="25000"/>
                </a:schemeClr>
              </a:solidFill>
              <a:latin typeface="Calibri"/>
              <a:cs typeface="Calibri"/>
            </a:endParaRPr>
          </a:p>
          <a:p>
            <a:r>
              <a:rPr lang="en-US" sz="2200">
                <a:solidFill>
                  <a:schemeClr val="accent3">
                    <a:lumMod val="25000"/>
                  </a:schemeClr>
                </a:solidFill>
                <a:latin typeface="Abadi"/>
              </a:rPr>
              <a:t>The GitHub URL of my completed data wrangling related notebook:</a:t>
            </a:r>
          </a:p>
          <a:p>
            <a:pPr marL="0" indent="0">
              <a:buNone/>
            </a:pPr>
            <a:r>
              <a:rPr lang="en-US" sz="2200">
                <a:solidFill>
                  <a:srgbClr val="1C7DDB"/>
                </a:solidFill>
                <a:ea typeface="+mn-lt"/>
                <a:cs typeface="+mn-lt"/>
              </a:rPr>
              <a:t>https://github.com/indranilch2014/Capstone-project-SpaceX/blob/main/labs-jupyter-spacex-Data%20wrangling11.ipynb</a:t>
            </a:r>
            <a:endParaRPr lang="en-US">
              <a:solidFill>
                <a:srgbClr val="1C7DDB"/>
              </a:solidFill>
              <a:cs typeface="Calibri"/>
            </a:endParaRPr>
          </a:p>
          <a:p>
            <a:endParaRPr lang="en-US"/>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2" name="TextBox 1">
            <a:extLst>
              <a:ext uri="{FF2B5EF4-FFF2-40B4-BE49-F238E27FC236}">
                <a16:creationId xmlns:a16="http://schemas.microsoft.com/office/drawing/2014/main" id="{AD14DACC-C63A-4F41-E33E-09C78E9825EB}"/>
              </a:ext>
            </a:extLst>
          </p:cNvPr>
          <p:cNvSpPr txBox="1"/>
          <p:nvPr/>
        </p:nvSpPr>
        <p:spPr>
          <a:xfrm>
            <a:off x="7955666" y="1821083"/>
            <a:ext cx="38042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3" name="Picture 5" descr="Diagram, radar chart&#10;&#10;Description automatically generated">
            <a:extLst>
              <a:ext uri="{FF2B5EF4-FFF2-40B4-BE49-F238E27FC236}">
                <a16:creationId xmlns:a16="http://schemas.microsoft.com/office/drawing/2014/main" id="{58C17FAE-C4C9-E752-E792-A90F3F8A577B}"/>
              </a:ext>
            </a:extLst>
          </p:cNvPr>
          <p:cNvPicPr>
            <a:picLocks noChangeAspect="1"/>
          </p:cNvPicPr>
          <p:nvPr/>
        </p:nvPicPr>
        <p:blipFill>
          <a:blip r:embed="rId3"/>
          <a:stretch>
            <a:fillRect/>
          </a:stretch>
        </p:blipFill>
        <p:spPr>
          <a:xfrm>
            <a:off x="6701742" y="1404700"/>
            <a:ext cx="5347502" cy="357596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08541" y="1709878"/>
            <a:ext cx="5327918" cy="4351338"/>
          </a:xfrm>
          <a:prstGeom prst="rect">
            <a:avLst/>
          </a:prstGeom>
        </p:spPr>
        <p:txBody>
          <a:bodyPr lIns="91440" tIns="45720" rIns="91440" bIns="45720" anchor="t"/>
          <a:lstStyle/>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r>
              <a:rPr lang="en-US" sz="1800">
                <a:solidFill>
                  <a:schemeClr val="accent3">
                    <a:lumMod val="25000"/>
                  </a:schemeClr>
                </a:solidFill>
                <a:latin typeface="Abadi"/>
              </a:rPr>
              <a:t>The GitHub URL of my completed EDA with data visualization notebook:</a:t>
            </a:r>
          </a:p>
          <a:p>
            <a:pPr marL="0" indent="0">
              <a:lnSpc>
                <a:spcPct val="100000"/>
              </a:lnSpc>
              <a:spcBef>
                <a:spcPts val="1400"/>
              </a:spcBef>
              <a:buNone/>
            </a:pPr>
            <a:r>
              <a:rPr lang="en-US" sz="1800">
                <a:solidFill>
                  <a:srgbClr val="1C7DDB"/>
                </a:solidFill>
                <a:ea typeface="+mn-lt"/>
                <a:cs typeface="+mn-lt"/>
              </a:rPr>
              <a:t>https://github.com/indranilch2014/Capstone-project-SpaceX/blob/main/jupyter-labs-eda-dataviz11.ipynb</a:t>
            </a:r>
            <a:endParaRPr lang="en-US">
              <a:solidFill>
                <a:srgbClr val="1C7DDB"/>
              </a:solidFill>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2" name="TextBox 1">
            <a:extLst>
              <a:ext uri="{FF2B5EF4-FFF2-40B4-BE49-F238E27FC236}">
                <a16:creationId xmlns:a16="http://schemas.microsoft.com/office/drawing/2014/main" id="{9F11E84B-918B-CB61-6D27-C1370306F009}"/>
              </a:ext>
            </a:extLst>
          </p:cNvPr>
          <p:cNvSpPr txBox="1"/>
          <p:nvPr/>
        </p:nvSpPr>
        <p:spPr>
          <a:xfrm>
            <a:off x="866172" y="1502779"/>
            <a:ext cx="5328211" cy="340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buFont typeface="Arial"/>
              <a:buChar char="•"/>
            </a:pPr>
            <a:r>
              <a:rPr lang="en-US">
                <a:solidFill>
                  <a:schemeClr val="accent3">
                    <a:lumMod val="25000"/>
                  </a:schemeClr>
                </a:solidFill>
                <a:ea typeface="+mn-lt"/>
                <a:cs typeface="+mn-lt"/>
              </a:rPr>
              <a:t>We explored the data by visualizing the relationship between flight number and launch Site, payload and launch site, success rate of each orbit type, flight number and orbit type, the launch success yearly trend. </a:t>
            </a:r>
          </a:p>
          <a:p>
            <a:pPr marL="285750" indent="-285750">
              <a:spcBef>
                <a:spcPts val="1400"/>
              </a:spcBef>
              <a:buFont typeface="Arial"/>
              <a:buChar char="•"/>
            </a:pPr>
            <a:r>
              <a:rPr lang="en-US">
                <a:solidFill>
                  <a:schemeClr val="accent3">
                    <a:lumMod val="25000"/>
                  </a:schemeClr>
                </a:solidFill>
                <a:cs typeface="Calibri"/>
              </a:rPr>
              <a:t>The plot below shows the success rate of each Orbit type.</a:t>
            </a:r>
          </a:p>
          <a:p>
            <a:pPr marL="285750" indent="-285750">
              <a:spcBef>
                <a:spcPts val="1400"/>
              </a:spcBef>
              <a:buFont typeface="Arial"/>
              <a:buChar char="•"/>
            </a:pPr>
            <a:endParaRPr lang="en-US">
              <a:solidFill>
                <a:schemeClr val="accent3">
                  <a:lumMod val="25000"/>
                </a:schemeClr>
              </a:solidFill>
              <a:cs typeface="Calibri"/>
            </a:endParaRPr>
          </a:p>
          <a:p>
            <a:pPr>
              <a:spcBef>
                <a:spcPts val="1400"/>
              </a:spcBef>
            </a:pPr>
            <a:endParaRPr lang="en-US">
              <a:solidFill>
                <a:srgbClr val="292929"/>
              </a:solidFill>
              <a:cs typeface="Calibri"/>
            </a:endParaRPr>
          </a:p>
          <a:p>
            <a:endParaRPr lang="en-US">
              <a:cs typeface="Calibri"/>
            </a:endParaRPr>
          </a:p>
        </p:txBody>
      </p:sp>
      <p:pic>
        <p:nvPicPr>
          <p:cNvPr id="6" name="Picture 6" descr="Chart, bar chart&#10;&#10;Description automatically generated">
            <a:extLst>
              <a:ext uri="{FF2B5EF4-FFF2-40B4-BE49-F238E27FC236}">
                <a16:creationId xmlns:a16="http://schemas.microsoft.com/office/drawing/2014/main" id="{225F0C21-3CBE-839E-3B37-DE385642D7C2}"/>
              </a:ext>
            </a:extLst>
          </p:cNvPr>
          <p:cNvPicPr>
            <a:picLocks noChangeAspect="1"/>
          </p:cNvPicPr>
          <p:nvPr/>
        </p:nvPicPr>
        <p:blipFill>
          <a:blip r:embed="rId3"/>
          <a:stretch>
            <a:fillRect/>
          </a:stretch>
        </p:blipFill>
        <p:spPr>
          <a:xfrm>
            <a:off x="991564" y="3793032"/>
            <a:ext cx="4537275" cy="2946897"/>
          </a:xfrm>
          <a:prstGeom prst="rect">
            <a:avLst/>
          </a:prstGeom>
        </p:spPr>
      </p:pic>
      <p:pic>
        <p:nvPicPr>
          <p:cNvPr id="7" name="Picture 7" descr="A picture containing application&#10;&#10;Description automatically generated">
            <a:extLst>
              <a:ext uri="{FF2B5EF4-FFF2-40B4-BE49-F238E27FC236}">
                <a16:creationId xmlns:a16="http://schemas.microsoft.com/office/drawing/2014/main" id="{2BEA34F3-C08C-1958-C9F8-6FDA83F88F53}"/>
              </a:ext>
            </a:extLst>
          </p:cNvPr>
          <p:cNvPicPr>
            <a:picLocks noChangeAspect="1"/>
          </p:cNvPicPr>
          <p:nvPr/>
        </p:nvPicPr>
        <p:blipFill>
          <a:blip r:embed="rId4"/>
          <a:stretch>
            <a:fillRect/>
          </a:stretch>
        </p:blipFill>
        <p:spPr>
          <a:xfrm>
            <a:off x="6238755" y="1457758"/>
            <a:ext cx="5810491" cy="316119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a:solidFill>
                  <a:schemeClr val="accent3">
                    <a:lumMod val="25000"/>
                  </a:schemeClr>
                </a:solidFill>
                <a:ea typeface="+mn-lt"/>
                <a:cs typeface="+mn-lt"/>
              </a:rPr>
              <a:t>We loaded the SpaceX dataset into an SQL database without leaving the </a:t>
            </a:r>
            <a:r>
              <a:rPr lang="en-US" sz="1600" err="1">
                <a:solidFill>
                  <a:schemeClr val="accent3">
                    <a:lumMod val="25000"/>
                  </a:schemeClr>
                </a:solidFill>
                <a:ea typeface="+mn-lt"/>
                <a:cs typeface="+mn-lt"/>
              </a:rPr>
              <a:t>jupyter</a:t>
            </a:r>
            <a:r>
              <a:rPr lang="en-US" sz="1600">
                <a:solidFill>
                  <a:schemeClr val="accent3">
                    <a:lumMod val="25000"/>
                  </a:schemeClr>
                </a:solidFill>
                <a:ea typeface="+mn-lt"/>
                <a:cs typeface="+mn-lt"/>
              </a:rPr>
              <a:t> notebook.</a:t>
            </a:r>
          </a:p>
          <a:p>
            <a:pPr>
              <a:lnSpc>
                <a:spcPct val="100000"/>
              </a:lnSpc>
              <a:spcBef>
                <a:spcPts val="1400"/>
              </a:spcBef>
            </a:pPr>
            <a:r>
              <a:rPr lang="en-US" sz="1600">
                <a:solidFill>
                  <a:schemeClr val="accent3">
                    <a:lumMod val="25000"/>
                  </a:schemeClr>
                </a:solidFill>
                <a:ea typeface="+mn-lt"/>
                <a:cs typeface="+mn-lt"/>
              </a:rPr>
              <a:t>We applied EDA with SQL to get insight from the data. We wrote queries to find out for instance:</a:t>
            </a:r>
          </a:p>
          <a:p>
            <a:pPr lvl="1">
              <a:lnSpc>
                <a:spcPct val="100000"/>
              </a:lnSpc>
              <a:spcBef>
                <a:spcPts val="1400"/>
              </a:spcBef>
              <a:buChar char="-"/>
            </a:pPr>
            <a:r>
              <a:rPr lang="en-US" sz="1600">
                <a:solidFill>
                  <a:schemeClr val="bg2">
                    <a:lumMod val="50000"/>
                  </a:schemeClr>
                </a:solidFill>
                <a:ea typeface="+mn-lt"/>
                <a:cs typeface="+mn-lt"/>
              </a:rPr>
              <a:t>The names of unique launch sites in the space mission.</a:t>
            </a:r>
          </a:p>
          <a:p>
            <a:pPr lvl="1">
              <a:lnSpc>
                <a:spcPct val="100000"/>
              </a:lnSpc>
              <a:spcBef>
                <a:spcPts val="1400"/>
              </a:spcBef>
              <a:buChar char="-"/>
            </a:pPr>
            <a:r>
              <a:rPr lang="en-US" sz="1600">
                <a:solidFill>
                  <a:schemeClr val="bg2">
                    <a:lumMod val="50000"/>
                  </a:schemeClr>
                </a:solidFill>
                <a:ea typeface="+mn-lt"/>
                <a:cs typeface="+mn-lt"/>
              </a:rPr>
              <a:t>The total payload mass carried by boosters launched by NASA (CRS)</a:t>
            </a:r>
          </a:p>
          <a:p>
            <a:pPr lvl="1">
              <a:lnSpc>
                <a:spcPct val="100000"/>
              </a:lnSpc>
              <a:spcBef>
                <a:spcPts val="1400"/>
              </a:spcBef>
              <a:buChar char="-"/>
            </a:pPr>
            <a:r>
              <a:rPr lang="en-US" sz="1600">
                <a:solidFill>
                  <a:schemeClr val="bg2">
                    <a:lumMod val="50000"/>
                  </a:schemeClr>
                </a:solidFill>
                <a:ea typeface="+mn-lt"/>
                <a:cs typeface="+mn-lt"/>
              </a:rPr>
              <a:t>The average payload mass carried by booster version F9 v1.1</a:t>
            </a:r>
          </a:p>
          <a:p>
            <a:pPr lvl="1">
              <a:lnSpc>
                <a:spcPct val="100000"/>
              </a:lnSpc>
              <a:spcBef>
                <a:spcPts val="1400"/>
              </a:spcBef>
              <a:buChar char="-"/>
            </a:pPr>
            <a:r>
              <a:rPr lang="en-US" sz="1600">
                <a:solidFill>
                  <a:schemeClr val="bg2">
                    <a:lumMod val="50000"/>
                  </a:schemeClr>
                </a:solidFill>
                <a:ea typeface="+mn-lt"/>
                <a:cs typeface="+mn-lt"/>
              </a:rPr>
              <a:t>The total number of successful and failure mission outcomes</a:t>
            </a:r>
          </a:p>
          <a:p>
            <a:pPr lvl="1">
              <a:lnSpc>
                <a:spcPct val="100000"/>
              </a:lnSpc>
              <a:spcBef>
                <a:spcPts val="1400"/>
              </a:spcBef>
              <a:buChar char="-"/>
            </a:pPr>
            <a:r>
              <a:rPr lang="en-US" sz="1600">
                <a:solidFill>
                  <a:schemeClr val="bg2">
                    <a:lumMod val="50000"/>
                  </a:schemeClr>
                </a:solidFill>
                <a:ea typeface="+mn-lt"/>
                <a:cs typeface="+mn-lt"/>
              </a:rPr>
              <a:t>The failed landing outcomes in drone ship, their booster version and launch site names.</a:t>
            </a:r>
          </a:p>
          <a:p>
            <a:pPr>
              <a:lnSpc>
                <a:spcPct val="100000"/>
              </a:lnSpc>
              <a:spcBef>
                <a:spcPts val="1400"/>
              </a:spcBef>
            </a:pPr>
            <a:r>
              <a:rPr lang="en-US" sz="1800">
                <a:solidFill>
                  <a:schemeClr val="accent3">
                    <a:lumMod val="25000"/>
                  </a:schemeClr>
                </a:solidFill>
                <a:latin typeface="Abadi"/>
              </a:rPr>
              <a:t>The GitHub URL of my completed EDA with SQL notebook:</a:t>
            </a:r>
          </a:p>
          <a:p>
            <a:pPr marL="0" indent="0">
              <a:lnSpc>
                <a:spcPct val="100000"/>
              </a:lnSpc>
              <a:spcBef>
                <a:spcPts val="1400"/>
              </a:spcBef>
              <a:buNone/>
            </a:pPr>
            <a:r>
              <a:rPr lang="en-US" sz="1800">
                <a:solidFill>
                  <a:srgbClr val="1C7DDB"/>
                </a:solidFill>
                <a:ea typeface="+mn-lt"/>
                <a:cs typeface="+mn-lt"/>
              </a:rPr>
              <a:t>https://github.com/indranilch2014/Capstone-project-SpaceX/blob/main/jupyter-labs-eda-sql-coursera_sqllite11.ipynb</a:t>
            </a:r>
            <a:endParaRPr lang="en-US">
              <a:solidFill>
                <a:srgbClr val="1C7DDB"/>
              </a:solidFill>
              <a:cs typeface="Calibri"/>
            </a:endParaRPr>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1600">
                <a:solidFill>
                  <a:schemeClr val="accent3">
                    <a:lumMod val="25000"/>
                  </a:schemeClr>
                </a:solidFill>
                <a:ea typeface="+mn-lt"/>
                <a:cs typeface="+mn-lt"/>
              </a:rPr>
              <a:t>We marked all launch sites, and added map objects such as markers, circles, lines to mark the success or failure of launches for each site on the folium map.</a:t>
            </a:r>
          </a:p>
          <a:p>
            <a:pPr>
              <a:lnSpc>
                <a:spcPct val="100000"/>
              </a:lnSpc>
              <a:spcBef>
                <a:spcPts val="1400"/>
              </a:spcBef>
            </a:pPr>
            <a:r>
              <a:rPr lang="en-US" sz="1600">
                <a:solidFill>
                  <a:schemeClr val="accent3">
                    <a:lumMod val="25000"/>
                  </a:schemeClr>
                </a:solidFill>
                <a:ea typeface="+mn-lt"/>
                <a:cs typeface="+mn-lt"/>
              </a:rPr>
              <a:t>We assigned the feature launch outcomes (failure or success) to class 0 and 1.i.e., 0 for failure, and 1 for success.</a:t>
            </a:r>
          </a:p>
          <a:p>
            <a:pPr>
              <a:lnSpc>
                <a:spcPct val="100000"/>
              </a:lnSpc>
              <a:spcBef>
                <a:spcPts val="1400"/>
              </a:spcBef>
            </a:pPr>
            <a:r>
              <a:rPr lang="en-US" sz="1600">
                <a:solidFill>
                  <a:schemeClr val="accent3">
                    <a:lumMod val="25000"/>
                  </a:schemeClr>
                </a:solidFill>
                <a:ea typeface="+mn-lt"/>
                <a:cs typeface="+mn-lt"/>
              </a:rPr>
              <a:t>Using the color-labeled marker clusters, we identified which launch sites have relatively high success rate. </a:t>
            </a:r>
          </a:p>
          <a:p>
            <a:pPr>
              <a:lnSpc>
                <a:spcPct val="100000"/>
              </a:lnSpc>
              <a:spcBef>
                <a:spcPts val="1400"/>
              </a:spcBef>
            </a:pPr>
            <a:r>
              <a:rPr lang="en-US" sz="1600">
                <a:solidFill>
                  <a:schemeClr val="accent3">
                    <a:lumMod val="25000"/>
                  </a:schemeClr>
                </a:solidFill>
                <a:ea typeface="+mn-lt"/>
                <a:cs typeface="+mn-lt"/>
              </a:rPr>
              <a:t>We calculated the distances between a launch site to its proximities. We answered some question for instance:</a:t>
            </a:r>
          </a:p>
          <a:p>
            <a:pPr lvl="1">
              <a:lnSpc>
                <a:spcPct val="100000"/>
              </a:lnSpc>
              <a:spcBef>
                <a:spcPts val="1400"/>
              </a:spcBef>
              <a:buChar char="-"/>
            </a:pPr>
            <a:r>
              <a:rPr lang="en-US" sz="1600">
                <a:solidFill>
                  <a:schemeClr val="bg2">
                    <a:lumMod val="50000"/>
                  </a:schemeClr>
                </a:solidFill>
                <a:ea typeface="+mn-lt"/>
                <a:cs typeface="+mn-lt"/>
              </a:rPr>
              <a:t>Are launch sites near railways, highways and coastlines?</a:t>
            </a:r>
          </a:p>
          <a:p>
            <a:pPr lvl="1">
              <a:lnSpc>
                <a:spcPct val="100000"/>
              </a:lnSpc>
              <a:spcBef>
                <a:spcPts val="1400"/>
              </a:spcBef>
              <a:buChar char="-"/>
            </a:pPr>
            <a:r>
              <a:rPr lang="en-US" sz="1600">
                <a:solidFill>
                  <a:schemeClr val="bg2">
                    <a:lumMod val="50000"/>
                  </a:schemeClr>
                </a:solidFill>
                <a:ea typeface="+mn-lt"/>
                <a:cs typeface="+mn-lt"/>
              </a:rPr>
              <a:t>Do launch sites keep certain distance away from cities?</a:t>
            </a:r>
          </a:p>
          <a:p>
            <a:pPr>
              <a:lnSpc>
                <a:spcPct val="100000"/>
              </a:lnSpc>
              <a:spcBef>
                <a:spcPts val="1400"/>
              </a:spcBef>
            </a:pPr>
            <a:r>
              <a:rPr lang="en-US" sz="1800">
                <a:solidFill>
                  <a:schemeClr val="accent3">
                    <a:lumMod val="25000"/>
                  </a:schemeClr>
                </a:solidFill>
                <a:latin typeface="Abadi"/>
              </a:rPr>
              <a:t>The GitHub URL of my completed interactive map with Folium map:</a:t>
            </a:r>
          </a:p>
          <a:p>
            <a:pPr marL="0" indent="0">
              <a:lnSpc>
                <a:spcPct val="100000"/>
              </a:lnSpc>
              <a:spcBef>
                <a:spcPts val="1400"/>
              </a:spcBef>
              <a:buNone/>
            </a:pPr>
            <a:r>
              <a:rPr lang="en-US" sz="1800">
                <a:solidFill>
                  <a:srgbClr val="1C7DDB"/>
                </a:solidFill>
                <a:ea typeface="+mn-lt"/>
                <a:cs typeface="+mn-lt"/>
              </a:rPr>
              <a:t>https://github.com/indranilch2014/Capstone-project-SpaceX/blob/main/lab_jupyter_launch_site_location11.ipynb</a:t>
            </a:r>
            <a:endParaRPr lang="en-US">
              <a:solidFill>
                <a:srgbClr val="1C7DDB"/>
              </a:solidFill>
              <a:cs typeface="Calibri"/>
            </a:endParaRPr>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a:solidFill>
                  <a:schemeClr val="accent3">
                    <a:lumMod val="25000"/>
                  </a:schemeClr>
                </a:solidFill>
                <a:ea typeface="+mn-lt"/>
                <a:cs typeface="+mn-lt"/>
              </a:rPr>
              <a:t>We built an interactive dashboard with </a:t>
            </a:r>
            <a:r>
              <a:rPr lang="en-US" sz="2000" err="1">
                <a:solidFill>
                  <a:schemeClr val="accent3">
                    <a:lumMod val="25000"/>
                  </a:schemeClr>
                </a:solidFill>
                <a:ea typeface="+mn-lt"/>
                <a:cs typeface="+mn-lt"/>
              </a:rPr>
              <a:t>Plotly</a:t>
            </a:r>
            <a:r>
              <a:rPr lang="en-US" sz="2000">
                <a:solidFill>
                  <a:schemeClr val="accent3">
                    <a:lumMod val="25000"/>
                  </a:schemeClr>
                </a:solidFill>
                <a:ea typeface="+mn-lt"/>
                <a:cs typeface="+mn-lt"/>
              </a:rPr>
              <a:t> dash</a:t>
            </a:r>
          </a:p>
          <a:p>
            <a:pPr>
              <a:lnSpc>
                <a:spcPct val="100000"/>
              </a:lnSpc>
              <a:spcBef>
                <a:spcPts val="1400"/>
              </a:spcBef>
            </a:pPr>
            <a:r>
              <a:rPr lang="en-US" sz="2000">
                <a:solidFill>
                  <a:schemeClr val="accent3">
                    <a:lumMod val="25000"/>
                  </a:schemeClr>
                </a:solidFill>
                <a:ea typeface="+mn-lt"/>
                <a:cs typeface="+mn-lt"/>
              </a:rPr>
              <a:t>We plotted pie charts showing the total launches by a certain sites</a:t>
            </a:r>
          </a:p>
          <a:p>
            <a:pPr>
              <a:lnSpc>
                <a:spcPct val="100000"/>
              </a:lnSpc>
              <a:spcBef>
                <a:spcPts val="1400"/>
              </a:spcBef>
            </a:pPr>
            <a:r>
              <a:rPr lang="en-US" sz="2000">
                <a:solidFill>
                  <a:schemeClr val="accent3">
                    <a:lumMod val="25000"/>
                  </a:schemeClr>
                </a:solidFill>
                <a:ea typeface="+mn-lt"/>
                <a:cs typeface="+mn-lt"/>
              </a:rPr>
              <a:t>We plotted scatter graph showing the relationship with Outcome and Payload Mass (Kg) for the different booster version.</a:t>
            </a:r>
          </a:p>
          <a:p>
            <a:pPr>
              <a:lnSpc>
                <a:spcPct val="100000"/>
              </a:lnSpc>
              <a:spcBef>
                <a:spcPts val="1400"/>
              </a:spcBef>
            </a:pPr>
            <a:endParaRPr lang="en-US" sz="2000">
              <a:solidFill>
                <a:schemeClr val="accent3">
                  <a:lumMod val="25000"/>
                </a:schemeClr>
              </a:solidFill>
              <a:latin typeface="Abadi"/>
            </a:endParaRPr>
          </a:p>
          <a:p>
            <a:pPr>
              <a:lnSpc>
                <a:spcPct val="100000"/>
              </a:lnSpc>
              <a:spcBef>
                <a:spcPts val="1400"/>
              </a:spcBef>
            </a:pPr>
            <a:endParaRPr lang="en-US" sz="2000">
              <a:solidFill>
                <a:schemeClr val="accent3">
                  <a:lumMod val="25000"/>
                </a:schemeClr>
              </a:solidFill>
              <a:latin typeface="Abadi"/>
            </a:endParaRPr>
          </a:p>
          <a:p>
            <a:pPr>
              <a:lnSpc>
                <a:spcPct val="100000"/>
              </a:lnSpc>
              <a:spcBef>
                <a:spcPts val="1400"/>
              </a:spcBef>
            </a:pPr>
            <a:r>
              <a:rPr lang="en-US" sz="2000">
                <a:solidFill>
                  <a:schemeClr val="accent3">
                    <a:lumMod val="25000"/>
                  </a:schemeClr>
                </a:solidFill>
                <a:latin typeface="Abadi"/>
              </a:rPr>
              <a:t>The GitHub URL of my completed </a:t>
            </a:r>
            <a:r>
              <a:rPr lang="en-US" sz="2000" err="1">
                <a:solidFill>
                  <a:schemeClr val="accent3">
                    <a:lumMod val="25000"/>
                  </a:schemeClr>
                </a:solidFill>
                <a:latin typeface="Abadi"/>
              </a:rPr>
              <a:t>Plotly</a:t>
            </a:r>
            <a:r>
              <a:rPr lang="en-US" sz="2000">
                <a:solidFill>
                  <a:schemeClr val="accent3">
                    <a:lumMod val="25000"/>
                  </a:schemeClr>
                </a:solidFill>
                <a:latin typeface="Abadi"/>
              </a:rPr>
              <a:t> Dash lab:</a:t>
            </a:r>
          </a:p>
          <a:p>
            <a:pPr marL="0" indent="0">
              <a:lnSpc>
                <a:spcPct val="100000"/>
              </a:lnSpc>
              <a:spcBef>
                <a:spcPts val="1400"/>
              </a:spcBef>
              <a:buNone/>
            </a:pPr>
            <a:r>
              <a:rPr lang="en-US" sz="2000">
                <a:solidFill>
                  <a:srgbClr val="1C7DDB"/>
                </a:solidFill>
                <a:ea typeface="+mn-lt"/>
                <a:cs typeface="+mn-lt"/>
              </a:rPr>
              <a:t>https://github.com/indranilch2014/Capstone-project-SpaceX/blob/main/plotly_dash.py</a:t>
            </a:r>
            <a:endParaRPr lang="en-US">
              <a:solidFill>
                <a:srgbClr val="1C7DDB"/>
              </a:solidFill>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a:solidFill>
                  <a:schemeClr val="accent3">
                    <a:lumMod val="25000"/>
                  </a:schemeClr>
                </a:solidFill>
                <a:ea typeface="+mn-lt"/>
                <a:cs typeface="+mn-lt"/>
              </a:rPr>
              <a:t>We loaded the data using </a:t>
            </a:r>
            <a:r>
              <a:rPr lang="en-US" sz="2200" err="1">
                <a:solidFill>
                  <a:schemeClr val="accent3">
                    <a:lumMod val="25000"/>
                  </a:schemeClr>
                </a:solidFill>
                <a:ea typeface="+mn-lt"/>
                <a:cs typeface="+mn-lt"/>
              </a:rPr>
              <a:t>numpy</a:t>
            </a:r>
            <a:r>
              <a:rPr lang="en-US" sz="2200">
                <a:solidFill>
                  <a:schemeClr val="accent3">
                    <a:lumMod val="25000"/>
                  </a:schemeClr>
                </a:solidFill>
                <a:ea typeface="+mn-lt"/>
                <a:cs typeface="+mn-lt"/>
              </a:rPr>
              <a:t> and pandas, transformed the data, split our data into training and testing.</a:t>
            </a:r>
          </a:p>
          <a:p>
            <a:pPr>
              <a:lnSpc>
                <a:spcPct val="100000"/>
              </a:lnSpc>
              <a:spcBef>
                <a:spcPts val="1400"/>
              </a:spcBef>
            </a:pPr>
            <a:r>
              <a:rPr lang="en-US" sz="2200">
                <a:solidFill>
                  <a:schemeClr val="accent3">
                    <a:lumMod val="25000"/>
                  </a:schemeClr>
                </a:solidFill>
                <a:ea typeface="+mn-lt"/>
                <a:cs typeface="+mn-lt"/>
              </a:rPr>
              <a:t>We built different machine learning models and tune different hyperparameters using </a:t>
            </a:r>
            <a:r>
              <a:rPr lang="en-US" sz="2200" err="1">
                <a:solidFill>
                  <a:schemeClr val="accent3">
                    <a:lumMod val="25000"/>
                  </a:schemeClr>
                </a:solidFill>
                <a:ea typeface="+mn-lt"/>
                <a:cs typeface="+mn-lt"/>
              </a:rPr>
              <a:t>GridSearchCV</a:t>
            </a:r>
            <a:r>
              <a:rPr lang="en-US" sz="2200">
                <a:solidFill>
                  <a:schemeClr val="accent3">
                    <a:lumMod val="25000"/>
                  </a:schemeClr>
                </a:solidFill>
                <a:ea typeface="+mn-lt"/>
                <a:cs typeface="+mn-lt"/>
              </a:rPr>
              <a:t>.</a:t>
            </a:r>
          </a:p>
          <a:p>
            <a:pPr>
              <a:lnSpc>
                <a:spcPct val="100000"/>
              </a:lnSpc>
              <a:spcBef>
                <a:spcPts val="1400"/>
              </a:spcBef>
            </a:pPr>
            <a:r>
              <a:rPr lang="en-US" sz="2200">
                <a:solidFill>
                  <a:schemeClr val="accent3">
                    <a:lumMod val="25000"/>
                  </a:schemeClr>
                </a:solidFill>
                <a:ea typeface="+mn-lt"/>
                <a:cs typeface="+mn-lt"/>
              </a:rPr>
              <a:t>We used accuracy as the metric for our model, improved the model using feature engineering and algorithm tuning.</a:t>
            </a:r>
          </a:p>
          <a:p>
            <a:pPr>
              <a:lnSpc>
                <a:spcPct val="100000"/>
              </a:lnSpc>
              <a:spcBef>
                <a:spcPts val="1400"/>
              </a:spcBef>
            </a:pPr>
            <a:r>
              <a:rPr lang="en-US" sz="2200">
                <a:solidFill>
                  <a:schemeClr val="accent3">
                    <a:lumMod val="25000"/>
                  </a:schemeClr>
                </a:solidFill>
                <a:ea typeface="+mn-lt"/>
                <a:cs typeface="+mn-lt"/>
              </a:rPr>
              <a:t>We found the best performing classification model and found the best hyperparameters.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GitHub URL of my completed predictive analysis lab:</a:t>
            </a:r>
          </a:p>
          <a:p>
            <a:pPr marL="0" indent="0">
              <a:lnSpc>
                <a:spcPct val="100000"/>
              </a:lnSpc>
              <a:spcBef>
                <a:spcPts val="1400"/>
              </a:spcBef>
              <a:buNone/>
            </a:pPr>
            <a:r>
              <a:rPr lang="en-US" sz="2200">
                <a:solidFill>
                  <a:srgbClr val="1C7DDB"/>
                </a:solidFill>
                <a:ea typeface="+mn-lt"/>
                <a:cs typeface="+mn-lt"/>
              </a:rPr>
              <a:t>https://github.com/indranilch2014/Capstone-project-SpaceX/blob/main/Machine-learning-prediction.ipynb</a:t>
            </a:r>
            <a:endParaRPr lang="en-US">
              <a:solidFill>
                <a:srgbClr val="1C7DDB"/>
              </a:solidFill>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
        <p:nvSpPr>
          <p:cNvPr id="3" name="Slide Number Placeholder 2">
            <a:extLst>
              <a:ext uri="{FF2B5EF4-FFF2-40B4-BE49-F238E27FC236}">
                <a16:creationId xmlns:a16="http://schemas.microsoft.com/office/drawing/2014/main" id="{99C4AB2A-EEEB-27C9-DA5C-FF2841BA10A7}"/>
              </a:ext>
            </a:extLst>
          </p:cNvPr>
          <p:cNvSpPr>
            <a:spLocks noGrp="1"/>
          </p:cNvSpPr>
          <p:nvPr>
            <p:ph type="sldNum" sz="quarter" idx="12"/>
          </p:nvPr>
        </p:nvSpPr>
        <p:spPr/>
        <p:txBody>
          <a:bodyPr/>
          <a:lstStyle/>
          <a:p>
            <a:fld id="{A190C97C-0095-2443-AC12-FA4CBA4ACD4D}" type="slidenum">
              <a:rPr lang="en-US" smtClean="0"/>
              <a:t>17</a:t>
            </a:fld>
            <a:endParaRPr lang="en-US"/>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5682" y="1575122"/>
            <a:ext cx="10375478" cy="58996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a:solidFill>
                  <a:schemeClr val="accent3">
                    <a:lumMod val="25000"/>
                  </a:schemeClr>
                </a:solidFill>
                <a:ea typeface="+mn-lt"/>
                <a:cs typeface="+mn-lt"/>
              </a:rPr>
              <a:t>From the plot, we found that the larger the flight number at a launch site, the greater the success rate at a launch site.</a:t>
            </a:r>
          </a:p>
          <a:p>
            <a:pPr>
              <a:lnSpc>
                <a:spcPct val="100000"/>
              </a:lnSpc>
              <a:spcBef>
                <a:spcPts val="1400"/>
              </a:spcBef>
            </a:pPr>
            <a:endParaRPr lang="en-CA"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32DD4B95-7052-870C-7C08-51E3A67C5E7B}"/>
              </a:ext>
            </a:extLst>
          </p:cNvPr>
          <p:cNvPicPr>
            <a:picLocks noChangeAspect="1"/>
          </p:cNvPicPr>
          <p:nvPr/>
        </p:nvPicPr>
        <p:blipFill>
          <a:blip r:embed="rId3"/>
          <a:stretch>
            <a:fillRect/>
          </a:stretch>
        </p:blipFill>
        <p:spPr>
          <a:xfrm>
            <a:off x="615387" y="2303109"/>
            <a:ext cx="11279528" cy="234823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9581" y="1712871"/>
            <a:ext cx="11207243" cy="1099597"/>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Calibri"/>
                <a:cs typeface="Calibri"/>
              </a:rPr>
              <a:t>From the plot, we found that if the payload mass is lesser than 5000kg or greater than 9000kg at the launch site named KSC LC 39A, there is higher success rate and for the launch site CCAFS SLC 40, there is higher success rate for payload mass above 13000kg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D88589B0-FB2D-1AA4-8D4B-EC63BD749349}"/>
              </a:ext>
            </a:extLst>
          </p:cNvPr>
          <p:cNvPicPr>
            <a:picLocks noChangeAspect="1"/>
          </p:cNvPicPr>
          <p:nvPr/>
        </p:nvPicPr>
        <p:blipFill>
          <a:blip r:embed="rId3"/>
          <a:stretch>
            <a:fillRect/>
          </a:stretch>
        </p:blipFill>
        <p:spPr>
          <a:xfrm>
            <a:off x="194153" y="3109966"/>
            <a:ext cx="11647117" cy="233952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spcBef>
                <a:spcPts val="1400"/>
              </a:spcBef>
            </a:pPr>
            <a:r>
              <a:rPr lang="en-US" sz="2200">
                <a:ea typeface="+mn-lt"/>
                <a:cs typeface="+mn-lt"/>
              </a:rPr>
              <a:t>From the plot, we can see that ES-L1, GEO, HEO, SSO orbit types had the most success rate. </a:t>
            </a:r>
            <a:endParaRPr lang="en-US"/>
          </a:p>
          <a:p>
            <a:pPr>
              <a:spcBef>
                <a:spcPts val="1400"/>
              </a:spcBef>
            </a:pPr>
            <a:r>
              <a:rPr lang="en-US" sz="2200">
                <a:ea typeface="+mn-lt"/>
                <a:cs typeface="+mn-lt"/>
              </a:rPr>
              <a:t>The VLEO orbit type had the second highest success rate.</a:t>
            </a:r>
            <a:endParaRPr lang="en-US" sz="2200">
              <a:cs typeface="Calibri"/>
            </a:endParaRPr>
          </a:p>
          <a:p>
            <a:pPr>
              <a:spcBef>
                <a:spcPts val="1400"/>
              </a:spcBef>
            </a:pPr>
            <a:r>
              <a:rPr lang="en-US" sz="2200">
                <a:solidFill>
                  <a:srgbClr val="000000"/>
                </a:solidFill>
                <a:latin typeface="Calibri" panose="020F0502020204030204"/>
                <a:cs typeface="Calibri" panose="020F0502020204030204"/>
              </a:rPr>
              <a:t>The GTO orbit type had the lowest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C2DF5427-F271-D40D-5764-ABAAFB16E35C}"/>
              </a:ext>
            </a:extLst>
          </p:cNvPr>
          <p:cNvPicPr>
            <a:picLocks noChangeAspect="1"/>
          </p:cNvPicPr>
          <p:nvPr/>
        </p:nvPicPr>
        <p:blipFill>
          <a:blip r:embed="rId3"/>
          <a:stretch>
            <a:fillRect/>
          </a:stretch>
        </p:blipFill>
        <p:spPr>
          <a:xfrm>
            <a:off x="5168096" y="1892855"/>
            <a:ext cx="6167377" cy="399826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6467" y="1587477"/>
            <a:ext cx="10086111" cy="1149411"/>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ea typeface="+mn-lt"/>
                <a:cs typeface="+mn-lt"/>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C491A205-D3A2-6AB8-2DF4-EE709169C317}"/>
              </a:ext>
            </a:extLst>
          </p:cNvPr>
          <p:cNvPicPr>
            <a:picLocks noChangeAspect="1"/>
          </p:cNvPicPr>
          <p:nvPr/>
        </p:nvPicPr>
        <p:blipFill>
          <a:blip r:embed="rId3"/>
          <a:stretch>
            <a:fillRect/>
          </a:stretch>
        </p:blipFill>
        <p:spPr>
          <a:xfrm>
            <a:off x="557515" y="3162168"/>
            <a:ext cx="11086617" cy="223128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4973" y="1594413"/>
            <a:ext cx="10915630" cy="1130121"/>
          </a:xfrm>
          <a:prstGeom prst="rect">
            <a:avLst/>
          </a:prstGeom>
        </p:spPr>
        <p:txBody>
          <a:bodyPr lIns="91440" tIns="45720" rIns="91440" bIns="45720" anchor="t">
            <a:normAutofit fontScale="92500" lnSpcReduction="20000"/>
          </a:bodyPr>
          <a:lstStyle/>
          <a:p>
            <a:r>
              <a:rPr lang="en-US" sz="2200">
                <a:ea typeface="+mn-lt"/>
                <a:cs typeface="+mn-lt"/>
              </a:rPr>
              <a:t>With heavy payloads the successful landing or positive landing rate are more for Polar, LEO and ISS orbit types.</a:t>
            </a:r>
            <a:endParaRPr lang="en-US" sz="2200">
              <a:solidFill>
                <a:schemeClr val="accent3">
                  <a:lumMod val="25000"/>
                </a:schemeClr>
              </a:solidFill>
              <a:latin typeface="Abadi" panose="020B0604020104020204" pitchFamily="34" charset="0"/>
            </a:endParaRPr>
          </a:p>
          <a:p>
            <a:r>
              <a:rPr lang="en-US" sz="2200">
                <a:ea typeface="+mn-lt"/>
                <a:cs typeface="+mn-lt"/>
              </a:rPr>
              <a:t>However for GTO we cannot distinguish this well as both positive landing rate and negative landing(unsuccessful mission) are both there here.</a:t>
            </a:r>
            <a:endParaRPr lang="en-US"/>
          </a:p>
          <a:p>
            <a:pPr marL="0" indent="0">
              <a:buNone/>
            </a:pPr>
            <a:endParaRPr lang="en-US">
              <a:cs typeface="Calibri" panose="020F0502020204030204"/>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9262DA4E-B279-6075-B584-26FC05CA95D2}"/>
              </a:ext>
            </a:extLst>
          </p:cNvPr>
          <p:cNvPicPr>
            <a:picLocks noChangeAspect="1"/>
          </p:cNvPicPr>
          <p:nvPr/>
        </p:nvPicPr>
        <p:blipFill>
          <a:blip r:embed="rId3"/>
          <a:stretch>
            <a:fillRect/>
          </a:stretch>
        </p:blipFill>
        <p:spPr>
          <a:xfrm>
            <a:off x="470704" y="3268468"/>
            <a:ext cx="11086616" cy="22308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6036" y="1799681"/>
            <a:ext cx="10857756" cy="435639"/>
          </a:xfrm>
          <a:prstGeom prst="rect">
            <a:avLst/>
          </a:prstGeom>
        </p:spPr>
        <p:txBody>
          <a:bodyPr lIns="91440" tIns="45720" rIns="91440" bIns="45720" anchor="t">
            <a:normAutofit/>
          </a:bodyPr>
          <a:lstStyle/>
          <a:p>
            <a:pPr>
              <a:spcBef>
                <a:spcPts val="1400"/>
              </a:spcBef>
            </a:pPr>
            <a:r>
              <a:rPr lang="en-US" sz="2200">
                <a:ea typeface="+mn-lt"/>
                <a:cs typeface="+mn-lt"/>
              </a:rPr>
              <a:t>From the plot, we can observe that success rate since 2013 kept on increasing till 2020.</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5">
            <a:extLst>
              <a:ext uri="{FF2B5EF4-FFF2-40B4-BE49-F238E27FC236}">
                <a16:creationId xmlns:a16="http://schemas.microsoft.com/office/drawing/2014/main" id="{A93ECEE0-4F04-DAE5-7D4C-E1ED924C3140}"/>
              </a:ext>
            </a:extLst>
          </p:cNvPr>
          <p:cNvPicPr>
            <a:picLocks noChangeAspect="1"/>
          </p:cNvPicPr>
          <p:nvPr/>
        </p:nvPicPr>
        <p:blipFill>
          <a:blip r:embed="rId3"/>
          <a:stretch>
            <a:fillRect/>
          </a:stretch>
        </p:blipFill>
        <p:spPr>
          <a:xfrm>
            <a:off x="1309868" y="2530274"/>
            <a:ext cx="8016551" cy="368917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sp>
        <p:nvSpPr>
          <p:cNvPr id="6" name="TextBox 5">
            <a:extLst>
              <a:ext uri="{FF2B5EF4-FFF2-40B4-BE49-F238E27FC236}">
                <a16:creationId xmlns:a16="http://schemas.microsoft.com/office/drawing/2014/main" id="{D0C9BDAF-3E6B-F550-FABB-8E771BAA34EE}"/>
              </a:ext>
            </a:extLst>
          </p:cNvPr>
          <p:cNvSpPr txBox="1"/>
          <p:nvPr/>
        </p:nvSpPr>
        <p:spPr>
          <a:xfrm>
            <a:off x="695195" y="1718153"/>
            <a:ext cx="10592843" cy="16383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400"/>
              </a:spcBef>
              <a:buFont typeface="Arial"/>
              <a:buChar char="•"/>
            </a:pPr>
            <a:r>
              <a:rPr lang="en-US" sz="2400">
                <a:ea typeface="+mn-lt"/>
                <a:cs typeface="+mn-lt"/>
              </a:rPr>
              <a:t>We used the key word </a:t>
            </a:r>
            <a:r>
              <a:rPr lang="en-US" sz="2400" b="1">
                <a:ea typeface="+mn-lt"/>
                <a:cs typeface="+mn-lt"/>
              </a:rPr>
              <a:t>DISTINCT</a:t>
            </a:r>
            <a:r>
              <a:rPr lang="en-US" sz="2400">
                <a:ea typeface="+mn-lt"/>
                <a:cs typeface="+mn-lt"/>
              </a:rPr>
              <a:t> to show only unique launch sites from the SpaceX data.</a:t>
            </a:r>
          </a:p>
          <a:p>
            <a:pPr marL="285750" indent="-285750">
              <a:lnSpc>
                <a:spcPct val="90000"/>
              </a:lnSpc>
              <a:spcBef>
                <a:spcPts val="1400"/>
              </a:spcBef>
              <a:buFont typeface="Arial"/>
              <a:buChar char="•"/>
            </a:pPr>
            <a:endParaRPr lang="en-US" sz="2400">
              <a:ea typeface="+mn-lt"/>
              <a:cs typeface="+mn-lt"/>
            </a:endParaRPr>
          </a:p>
          <a:p>
            <a:pPr algn="l"/>
            <a:endParaRPr lang="en-US" sz="2400">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4AEA608C-D7B4-54D4-F2E0-638DCF5919E6}"/>
              </a:ext>
            </a:extLst>
          </p:cNvPr>
          <p:cNvPicPr>
            <a:picLocks noChangeAspect="1"/>
          </p:cNvPicPr>
          <p:nvPr/>
        </p:nvPicPr>
        <p:blipFill>
          <a:blip r:embed="rId3"/>
          <a:stretch>
            <a:fillRect/>
          </a:stretch>
        </p:blipFill>
        <p:spPr>
          <a:xfrm>
            <a:off x="1572017" y="2654057"/>
            <a:ext cx="7753610" cy="38150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6" name="Picture 6">
            <a:extLst>
              <a:ext uri="{FF2B5EF4-FFF2-40B4-BE49-F238E27FC236}">
                <a16:creationId xmlns:a16="http://schemas.microsoft.com/office/drawing/2014/main" id="{2FB842A4-ED2A-8922-28A8-2558F2C4E519}"/>
              </a:ext>
            </a:extLst>
          </p:cNvPr>
          <p:cNvPicPr>
            <a:picLocks noChangeAspect="1"/>
          </p:cNvPicPr>
          <p:nvPr/>
        </p:nvPicPr>
        <p:blipFill>
          <a:blip r:embed="rId3"/>
          <a:stretch>
            <a:fillRect/>
          </a:stretch>
        </p:blipFill>
        <p:spPr>
          <a:xfrm>
            <a:off x="263217" y="1535647"/>
            <a:ext cx="11713388" cy="4277065"/>
          </a:xfrm>
          <a:prstGeom prst="rect">
            <a:avLst/>
          </a:prstGeom>
        </p:spPr>
      </p:pic>
      <p:sp>
        <p:nvSpPr>
          <p:cNvPr id="2" name="TextBox 1">
            <a:extLst>
              <a:ext uri="{FF2B5EF4-FFF2-40B4-BE49-F238E27FC236}">
                <a16:creationId xmlns:a16="http://schemas.microsoft.com/office/drawing/2014/main" id="{897B8C99-8A01-D547-1CD5-E6C92E3FED53}"/>
              </a:ext>
            </a:extLst>
          </p:cNvPr>
          <p:cNvSpPr txBox="1"/>
          <p:nvPr/>
        </p:nvSpPr>
        <p:spPr>
          <a:xfrm>
            <a:off x="303028" y="5982586"/>
            <a:ext cx="106555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buFont typeface="Arial"/>
              <a:buChar char="•"/>
            </a:pPr>
            <a:r>
              <a:rPr lang="en-US">
                <a:solidFill>
                  <a:schemeClr val="accent3">
                    <a:lumMod val="25000"/>
                  </a:schemeClr>
                </a:solidFill>
                <a:ea typeface="+mn-lt"/>
                <a:cs typeface="+mn-lt"/>
              </a:rPr>
              <a:t>We used the query above to display 5 records where launch sites begin with `CCA`</a:t>
            </a:r>
          </a:p>
          <a:p>
            <a:pPr algn="l"/>
            <a:endParaRPr lang="en-US">
              <a:cs typeface="Calibri"/>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ea typeface="+mn-lt"/>
                <a:cs typeface="+mn-lt"/>
              </a:rPr>
              <a:t>We calculated the total payload carried by boosters from NASA as 45596 using the query below</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5" descr="A screenshot of a computer&#10;&#10;Description automatically generated">
            <a:extLst>
              <a:ext uri="{FF2B5EF4-FFF2-40B4-BE49-F238E27FC236}">
                <a16:creationId xmlns:a16="http://schemas.microsoft.com/office/drawing/2014/main" id="{53365826-50B6-702F-FE94-5E95C648BEC3}"/>
              </a:ext>
            </a:extLst>
          </p:cNvPr>
          <p:cNvPicPr>
            <a:picLocks noChangeAspect="1"/>
          </p:cNvPicPr>
          <p:nvPr/>
        </p:nvPicPr>
        <p:blipFill>
          <a:blip r:embed="rId3"/>
          <a:stretch>
            <a:fillRect/>
          </a:stretch>
        </p:blipFill>
        <p:spPr>
          <a:xfrm>
            <a:off x="311888" y="2722098"/>
            <a:ext cx="11107478" cy="25745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200">
                <a:ea typeface="+mn-lt"/>
                <a:cs typeface="+mn-lt"/>
              </a:rPr>
              <a:t>We calculated the average payload mass carried by booster version F9 v1.1 as 2534.67 Kg approx.</a:t>
            </a:r>
          </a:p>
          <a:p>
            <a:pPr>
              <a:spcBef>
                <a:spcPts val="1400"/>
              </a:spcBef>
            </a:pPr>
            <a:endParaRPr lang="en-US" sz="2200">
              <a:ea typeface="+mn-lt"/>
              <a:cs typeface="+mn-lt"/>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5" descr="A screenshot of a computer&#10;&#10;Description automatically generated">
            <a:extLst>
              <a:ext uri="{FF2B5EF4-FFF2-40B4-BE49-F238E27FC236}">
                <a16:creationId xmlns:a16="http://schemas.microsoft.com/office/drawing/2014/main" id="{CDEF94AC-36DC-8AB6-F269-CA4777447383}"/>
              </a:ext>
            </a:extLst>
          </p:cNvPr>
          <p:cNvPicPr>
            <a:picLocks noChangeAspect="1"/>
          </p:cNvPicPr>
          <p:nvPr/>
        </p:nvPicPr>
        <p:blipFill>
          <a:blip r:embed="rId3"/>
          <a:stretch>
            <a:fillRect/>
          </a:stretch>
        </p:blipFill>
        <p:spPr>
          <a:xfrm>
            <a:off x="600642" y="2961954"/>
            <a:ext cx="11089757" cy="258286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200">
                <a:ea typeface="+mn-lt"/>
                <a:cs typeface="+mn-lt"/>
              </a:rPr>
              <a:t>We observed that the dates of the first successful landing outcome on ground pad was 22nd December 2015</a:t>
            </a:r>
          </a:p>
          <a:p>
            <a:pPr>
              <a:spcBef>
                <a:spcPts val="1400"/>
              </a:spcBef>
            </a:pPr>
            <a:endParaRPr lang="en-US" sz="2200">
              <a:solidFill>
                <a:srgbClr val="000000"/>
              </a:solidFill>
              <a:latin typeface="Calibri"/>
              <a:cs typeface="Calibri"/>
            </a:endParaRPr>
          </a:p>
          <a:p>
            <a:pPr>
              <a:spcBef>
                <a:spcPts val="1400"/>
              </a:spcBef>
            </a:pPr>
            <a:endParaRPr lang="en-US" sz="2200">
              <a:solidFill>
                <a:srgbClr val="000000"/>
              </a:solidFill>
              <a:latin typeface="Calibri"/>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5" descr="A screenshot of a computer&#10;&#10;Description automatically generated">
            <a:extLst>
              <a:ext uri="{FF2B5EF4-FFF2-40B4-BE49-F238E27FC236}">
                <a16:creationId xmlns:a16="http://schemas.microsoft.com/office/drawing/2014/main" id="{177347B1-9E5E-F957-927D-CDC9EF7DF800}"/>
              </a:ext>
            </a:extLst>
          </p:cNvPr>
          <p:cNvPicPr>
            <a:picLocks noChangeAspect="1"/>
          </p:cNvPicPr>
          <p:nvPr/>
        </p:nvPicPr>
        <p:blipFill>
          <a:blip r:embed="rId3"/>
          <a:stretch>
            <a:fillRect/>
          </a:stretch>
        </p:blipFill>
        <p:spPr>
          <a:xfrm>
            <a:off x="174612" y="2719526"/>
            <a:ext cx="11116339" cy="2336190"/>
          </a:xfrm>
          <a:prstGeom prst="rect">
            <a:avLst/>
          </a:prstGeom>
        </p:spPr>
      </p:pic>
      <p:sp>
        <p:nvSpPr>
          <p:cNvPr id="6" name="TextBox 5">
            <a:extLst>
              <a:ext uri="{FF2B5EF4-FFF2-40B4-BE49-F238E27FC236}">
                <a16:creationId xmlns:a16="http://schemas.microsoft.com/office/drawing/2014/main" id="{3CE9EE3A-65EC-2E5A-1B45-EF227DF23129}"/>
              </a:ext>
            </a:extLst>
          </p:cNvPr>
          <p:cNvSpPr txBox="1"/>
          <p:nvPr/>
        </p:nvSpPr>
        <p:spPr>
          <a:xfrm>
            <a:off x="861237" y="5344633"/>
            <a:ext cx="9556897" cy="1296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400"/>
              </a:spcBef>
              <a:buFont typeface="Arial"/>
              <a:buChar char="•"/>
            </a:pPr>
            <a:r>
              <a:rPr lang="en-US">
                <a:cs typeface="Calibri"/>
              </a:rPr>
              <a:t>We used the command on the </a:t>
            </a:r>
            <a:r>
              <a:rPr lang="en-US" err="1">
                <a:cs typeface="Calibri"/>
              </a:rPr>
              <a:t>jupyter</a:t>
            </a:r>
            <a:r>
              <a:rPr lang="en-US">
                <a:cs typeface="Calibri"/>
              </a:rPr>
              <a:t> notebook: </a:t>
            </a:r>
            <a:endParaRPr lang="en-US">
              <a:ea typeface="+mn-lt"/>
              <a:cs typeface="+mn-lt"/>
            </a:endParaRPr>
          </a:p>
          <a:p>
            <a:pPr>
              <a:lnSpc>
                <a:spcPct val="90000"/>
              </a:lnSpc>
              <a:spcBef>
                <a:spcPts val="1400"/>
              </a:spcBef>
            </a:pPr>
            <a:r>
              <a:rPr lang="en-US" b="1">
                <a:cs typeface="Calibri"/>
              </a:rPr>
              <a:t> %</a:t>
            </a:r>
            <a:r>
              <a:rPr lang="en-US" b="1" err="1">
                <a:cs typeface="Calibri"/>
              </a:rPr>
              <a:t>sql</a:t>
            </a:r>
            <a:r>
              <a:rPr lang="en-US">
                <a:cs typeface="Calibri"/>
              </a:rPr>
              <a:t> select Date as FIRST_SUCCESS_GP from SPACEXDATASET where </a:t>
            </a:r>
            <a:r>
              <a:rPr lang="en-US" err="1">
                <a:cs typeface="Calibri"/>
              </a:rPr>
              <a:t>date_time</a:t>
            </a:r>
            <a:r>
              <a:rPr lang="en-US">
                <a:cs typeface="Calibri"/>
              </a:rPr>
              <a:t> in (select min(</a:t>
            </a:r>
            <a:r>
              <a:rPr lang="en-US" err="1">
                <a:cs typeface="Calibri"/>
              </a:rPr>
              <a:t>date_time</a:t>
            </a:r>
            <a:r>
              <a:rPr lang="en-US">
                <a:cs typeface="Calibri"/>
              </a:rPr>
              <a:t>) from SPACEXDATASET where </a:t>
            </a:r>
            <a:r>
              <a:rPr lang="en-US" err="1">
                <a:cs typeface="Calibri"/>
              </a:rPr>
              <a:t>landing_outcome</a:t>
            </a:r>
            <a:r>
              <a:rPr lang="en-US">
                <a:cs typeface="Calibri"/>
              </a:rPr>
              <a:t> like 'Success (ground pad)')</a:t>
            </a:r>
            <a:endParaRPr lang="en-US">
              <a:ea typeface="+mn-lt"/>
              <a:cs typeface="+mn-lt"/>
            </a:endParaRPr>
          </a:p>
          <a:p>
            <a:pPr algn="l"/>
            <a:endParaRPr lang="en-US">
              <a:cs typeface="Calibri"/>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75937" cy="1285618"/>
          </a:xfrm>
          <a:prstGeom prst="rect">
            <a:avLst/>
          </a:prstGeom>
        </p:spPr>
        <p:txBody>
          <a:bodyPr lIns="91440" tIns="45720" rIns="91440" bIns="45720" anchor="t">
            <a:normAutofit/>
          </a:bodyPr>
          <a:lstStyle/>
          <a:p>
            <a:pPr>
              <a:spcBef>
                <a:spcPts val="1400"/>
              </a:spcBef>
            </a:pPr>
            <a:r>
              <a:rPr lang="en-US" sz="2200">
                <a:ea typeface="+mn-lt"/>
                <a:cs typeface="+mn-lt"/>
              </a:rPr>
              <a:t>We used the </a:t>
            </a:r>
            <a:r>
              <a:rPr lang="en-US" sz="2200" b="1">
                <a:ea typeface="+mn-lt"/>
                <a:cs typeface="+mn-lt"/>
              </a:rPr>
              <a:t>WHERE</a:t>
            </a:r>
            <a:r>
              <a:rPr lang="en-US" sz="2200">
                <a:ea typeface="+mn-lt"/>
                <a:cs typeface="+mn-lt"/>
              </a:rPr>
              <a:t> clause to filter for boosters which have successfully landed on drone ship and applied the </a:t>
            </a:r>
            <a:r>
              <a:rPr lang="en-US" sz="2200" b="1">
                <a:ea typeface="+mn-lt"/>
                <a:cs typeface="+mn-lt"/>
              </a:rPr>
              <a:t>AND</a:t>
            </a:r>
            <a:r>
              <a:rPr lang="en-US" sz="2200">
                <a:ea typeface="+mn-lt"/>
                <a:cs typeface="+mn-lt"/>
              </a:rPr>
              <a:t> condition to determine successful landing with payload mass greater than 4000 but less than 6000</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2" descr="Graphical user interface, text, application, email&#10;&#10;Description automatically generated">
            <a:extLst>
              <a:ext uri="{FF2B5EF4-FFF2-40B4-BE49-F238E27FC236}">
                <a16:creationId xmlns:a16="http://schemas.microsoft.com/office/drawing/2014/main" id="{6DB1646F-053A-830A-CB5A-D2969536DB56}"/>
              </a:ext>
            </a:extLst>
          </p:cNvPr>
          <p:cNvPicPr>
            <a:picLocks noChangeAspect="1"/>
          </p:cNvPicPr>
          <p:nvPr/>
        </p:nvPicPr>
        <p:blipFill>
          <a:blip r:embed="rId3"/>
          <a:stretch>
            <a:fillRect/>
          </a:stretch>
        </p:blipFill>
        <p:spPr>
          <a:xfrm>
            <a:off x="400493" y="3026921"/>
            <a:ext cx="11045455" cy="278004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7391" y="1400205"/>
            <a:ext cx="6755771" cy="537267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Summary of methodologies</a:t>
            </a:r>
          </a:p>
          <a:p>
            <a:pPr>
              <a:lnSpc>
                <a:spcPct val="100000"/>
              </a:lnSpc>
              <a:spcBef>
                <a:spcPts val="1400"/>
              </a:spcBef>
              <a:buFont typeface="Wingdings"/>
              <a:buChar char="Ø"/>
            </a:pPr>
            <a:r>
              <a:rPr lang="en-US" sz="1800">
                <a:solidFill>
                  <a:schemeClr val="accent3">
                    <a:lumMod val="25000"/>
                  </a:schemeClr>
                </a:solidFill>
                <a:latin typeface="Abadi"/>
              </a:rPr>
              <a:t>Data Collection through API</a:t>
            </a:r>
          </a:p>
          <a:p>
            <a:pPr>
              <a:lnSpc>
                <a:spcPct val="100000"/>
              </a:lnSpc>
              <a:spcBef>
                <a:spcPts val="1400"/>
              </a:spcBef>
              <a:buFont typeface="Wingdings"/>
              <a:buChar char="Ø"/>
            </a:pPr>
            <a:r>
              <a:rPr lang="en-US" sz="1800">
                <a:solidFill>
                  <a:schemeClr val="accent3">
                    <a:lumMod val="25000"/>
                  </a:schemeClr>
                </a:solidFill>
                <a:latin typeface="Abadi"/>
              </a:rPr>
              <a:t>Data Collection with Web Scraping</a:t>
            </a:r>
          </a:p>
          <a:p>
            <a:pPr>
              <a:lnSpc>
                <a:spcPct val="100000"/>
              </a:lnSpc>
              <a:spcBef>
                <a:spcPts val="1400"/>
              </a:spcBef>
              <a:buFont typeface="Wingdings"/>
              <a:buChar char="Ø"/>
            </a:pPr>
            <a:r>
              <a:rPr lang="en-US" sz="1800">
                <a:solidFill>
                  <a:schemeClr val="accent3">
                    <a:lumMod val="25000"/>
                  </a:schemeClr>
                </a:solidFill>
                <a:latin typeface="Abadi"/>
              </a:rPr>
              <a:t>Data Wrangling</a:t>
            </a:r>
          </a:p>
          <a:p>
            <a:pPr>
              <a:lnSpc>
                <a:spcPct val="100000"/>
              </a:lnSpc>
              <a:spcBef>
                <a:spcPts val="1400"/>
              </a:spcBef>
              <a:buFont typeface="Wingdings"/>
              <a:buChar char="Ø"/>
            </a:pPr>
            <a:r>
              <a:rPr lang="en-US" sz="1800">
                <a:solidFill>
                  <a:schemeClr val="accent3">
                    <a:lumMod val="25000"/>
                  </a:schemeClr>
                </a:solidFill>
                <a:latin typeface="Abadi"/>
              </a:rPr>
              <a:t>Exploratory Data Analysis with SQL</a:t>
            </a:r>
          </a:p>
          <a:p>
            <a:pPr>
              <a:lnSpc>
                <a:spcPct val="100000"/>
              </a:lnSpc>
              <a:spcBef>
                <a:spcPts val="1400"/>
              </a:spcBef>
              <a:buFont typeface="Wingdings"/>
              <a:buChar char="Ø"/>
            </a:pPr>
            <a:r>
              <a:rPr lang="en-US" sz="1800">
                <a:solidFill>
                  <a:schemeClr val="accent3">
                    <a:lumMod val="25000"/>
                  </a:schemeClr>
                </a:solidFill>
                <a:latin typeface="Abadi"/>
              </a:rPr>
              <a:t>Exploratory Data Analysis with Data Visualization</a:t>
            </a:r>
          </a:p>
          <a:p>
            <a:pPr>
              <a:lnSpc>
                <a:spcPct val="100000"/>
              </a:lnSpc>
              <a:spcBef>
                <a:spcPts val="1400"/>
              </a:spcBef>
              <a:buFont typeface="Wingdings"/>
              <a:buChar char="Ø"/>
            </a:pPr>
            <a:r>
              <a:rPr lang="en-US" sz="1800">
                <a:solidFill>
                  <a:schemeClr val="accent3">
                    <a:lumMod val="25000"/>
                  </a:schemeClr>
                </a:solidFill>
                <a:latin typeface="Abadi"/>
              </a:rPr>
              <a:t>Interactive Visual Analytics with Folium and Dashboard</a:t>
            </a:r>
          </a:p>
          <a:p>
            <a:pPr>
              <a:lnSpc>
                <a:spcPct val="100000"/>
              </a:lnSpc>
              <a:spcBef>
                <a:spcPts val="1400"/>
              </a:spcBef>
              <a:buFont typeface="Wingdings"/>
              <a:buChar char="Ø"/>
            </a:pPr>
            <a:r>
              <a:rPr lang="en-US" sz="1800">
                <a:solidFill>
                  <a:schemeClr val="accent3">
                    <a:lumMod val="25000"/>
                  </a:schemeClr>
                </a:solidFill>
                <a:latin typeface="Abadi"/>
              </a:rPr>
              <a:t>Predictive Analysis using Machine learning</a:t>
            </a:r>
          </a:p>
          <a:p>
            <a:pPr>
              <a:lnSpc>
                <a:spcPct val="100000"/>
              </a:lnSpc>
              <a:spcBef>
                <a:spcPts val="1400"/>
              </a:spcBef>
              <a:buFont typeface="Wingdings"/>
              <a:buChar char="Ø"/>
            </a:pPr>
            <a:endParaRPr lang="en-US" sz="18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Summary of all results</a:t>
            </a:r>
          </a:p>
          <a:p>
            <a:pPr>
              <a:lnSpc>
                <a:spcPct val="100000"/>
              </a:lnSpc>
              <a:spcBef>
                <a:spcPts val="1400"/>
              </a:spcBef>
              <a:buFont typeface="Wingdings"/>
              <a:buChar char="Ø"/>
            </a:pPr>
            <a:r>
              <a:rPr lang="en-US" sz="1600">
                <a:solidFill>
                  <a:schemeClr val="accent3">
                    <a:lumMod val="25000"/>
                  </a:schemeClr>
                </a:solidFill>
                <a:latin typeface="Abadi"/>
              </a:rPr>
              <a:t>Exploratory Data Analysis result</a:t>
            </a:r>
          </a:p>
          <a:p>
            <a:pPr>
              <a:lnSpc>
                <a:spcPct val="100000"/>
              </a:lnSpc>
              <a:spcBef>
                <a:spcPts val="1400"/>
              </a:spcBef>
              <a:buFont typeface="Wingdings"/>
              <a:buChar char="Ø"/>
            </a:pPr>
            <a:r>
              <a:rPr lang="en-US" sz="1600">
                <a:solidFill>
                  <a:schemeClr val="accent3">
                    <a:lumMod val="25000"/>
                  </a:schemeClr>
                </a:solidFill>
                <a:latin typeface="Abadi"/>
              </a:rPr>
              <a:t>Interactive Analytics with screenshots</a:t>
            </a:r>
          </a:p>
          <a:p>
            <a:pPr>
              <a:lnSpc>
                <a:spcPct val="100000"/>
              </a:lnSpc>
              <a:spcBef>
                <a:spcPts val="1400"/>
              </a:spcBef>
              <a:buFont typeface="Wingdings"/>
              <a:buChar char="Ø"/>
            </a:pPr>
            <a:r>
              <a:rPr lang="en-US" sz="1600">
                <a:solidFill>
                  <a:schemeClr val="accent3">
                    <a:lumMod val="25000"/>
                  </a:schemeClr>
                </a:solidFill>
                <a:latin typeface="Abadi"/>
              </a:rPr>
              <a:t>Predictive Analysis result</a:t>
            </a:r>
          </a:p>
          <a:p>
            <a:pPr>
              <a:lnSpc>
                <a:spcPct val="100000"/>
              </a:lnSpc>
              <a:spcBef>
                <a:spcPts val="1400"/>
              </a:spcBef>
              <a:buFont typeface="Wingdings"/>
              <a:buChar char="Ø"/>
            </a:pPr>
            <a:endParaRPr lang="en-US" sz="160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
        <p:nvSpPr>
          <p:cNvPr id="2" name="Slide Number Placeholder 1">
            <a:extLst>
              <a:ext uri="{FF2B5EF4-FFF2-40B4-BE49-F238E27FC236}">
                <a16:creationId xmlns:a16="http://schemas.microsoft.com/office/drawing/2014/main" id="{E27A1046-CEFE-5DE5-D657-6F0F86EFD163}"/>
              </a:ext>
            </a:extLst>
          </p:cNvPr>
          <p:cNvSpPr>
            <a:spLocks noGrp="1"/>
          </p:cNvSpPr>
          <p:nvPr>
            <p:ph type="sldNum" sz="quarter" idx="12"/>
          </p:nvPr>
        </p:nvSpPr>
        <p:spPr/>
        <p:txBody>
          <a:bodyPr/>
          <a:lstStyle/>
          <a:p>
            <a:fld id="{A190C97C-0095-2443-AC12-FA4CBA4ACD4D}" type="slidenum">
              <a:rPr lang="en-US" smtClean="0"/>
              <a:t>3</a:t>
            </a:fld>
            <a:endParaRPr lang="en-US"/>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200">
                <a:ea typeface="+mn-lt"/>
                <a:cs typeface="+mn-lt"/>
              </a:rPr>
              <a:t>We used  count(*) and the GROUP BY clause to find the total number of failure and successful mission outcomes.  We can see below that there were 100 successful outcomes and 1 failure outcome.</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6" name="Picture 6" descr="Graphical user interface, text, application, email&#10;&#10;Description automatically generated">
            <a:extLst>
              <a:ext uri="{FF2B5EF4-FFF2-40B4-BE49-F238E27FC236}">
                <a16:creationId xmlns:a16="http://schemas.microsoft.com/office/drawing/2014/main" id="{0B8D1A62-A5AF-A3FA-7D7A-EED30EAA72F0}"/>
              </a:ext>
            </a:extLst>
          </p:cNvPr>
          <p:cNvPicPr>
            <a:picLocks noChangeAspect="1"/>
          </p:cNvPicPr>
          <p:nvPr/>
        </p:nvPicPr>
        <p:blipFill>
          <a:blip r:embed="rId3"/>
          <a:stretch>
            <a:fillRect/>
          </a:stretch>
        </p:blipFill>
        <p:spPr>
          <a:xfrm>
            <a:off x="551364" y="3061194"/>
            <a:ext cx="10274594" cy="33602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200">
                <a:ea typeface="+mn-lt"/>
                <a:cs typeface="+mn-lt"/>
              </a:rPr>
              <a:t>We determined the booster that have carried the maximum payload using a subquery in the </a:t>
            </a:r>
            <a:r>
              <a:rPr lang="en-US" sz="2200" b="1">
                <a:ea typeface="+mn-lt"/>
                <a:cs typeface="+mn-lt"/>
              </a:rPr>
              <a:t>WHERE</a:t>
            </a:r>
            <a:r>
              <a:rPr lang="en-US" sz="2200">
                <a:ea typeface="+mn-lt"/>
                <a:cs typeface="+mn-lt"/>
              </a:rPr>
              <a:t> clause and the </a:t>
            </a:r>
            <a:r>
              <a:rPr lang="en-US" sz="2200" b="1">
                <a:ea typeface="+mn-lt"/>
                <a:cs typeface="+mn-lt"/>
              </a:rPr>
              <a:t>MAX() </a:t>
            </a:r>
            <a:r>
              <a:rPr lang="en-US" sz="2200">
                <a:ea typeface="+mn-lt"/>
                <a:cs typeface="+mn-lt"/>
              </a:rPr>
              <a:t>function.</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5" descr="Graphical user interface, text, application, email&#10;&#10;Description automatically generated">
            <a:extLst>
              <a:ext uri="{FF2B5EF4-FFF2-40B4-BE49-F238E27FC236}">
                <a16:creationId xmlns:a16="http://schemas.microsoft.com/office/drawing/2014/main" id="{53734486-146C-A7C4-124F-AC646183CD8F}"/>
              </a:ext>
            </a:extLst>
          </p:cNvPr>
          <p:cNvPicPr>
            <a:picLocks noChangeAspect="1"/>
          </p:cNvPicPr>
          <p:nvPr/>
        </p:nvPicPr>
        <p:blipFill>
          <a:blip r:embed="rId3"/>
          <a:stretch>
            <a:fillRect/>
          </a:stretch>
        </p:blipFill>
        <p:spPr>
          <a:xfrm>
            <a:off x="1020726" y="2616409"/>
            <a:ext cx="8947224" cy="404299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pic>
        <p:nvPicPr>
          <p:cNvPr id="2" name="Picture 5" descr="Graphical user interface, text, application, email&#10;&#10;Description automatically generated">
            <a:extLst>
              <a:ext uri="{FF2B5EF4-FFF2-40B4-BE49-F238E27FC236}">
                <a16:creationId xmlns:a16="http://schemas.microsoft.com/office/drawing/2014/main" id="{570E9E13-4709-70E4-0294-1970F122F601}"/>
              </a:ext>
            </a:extLst>
          </p:cNvPr>
          <p:cNvPicPr>
            <a:picLocks noGrp="1" noChangeAspect="1"/>
          </p:cNvPicPr>
          <p:nvPr>
            <p:ph idx="4294967295"/>
          </p:nvPr>
        </p:nvPicPr>
        <p:blipFill>
          <a:blip r:embed="rId3"/>
          <a:stretch>
            <a:fillRect/>
          </a:stretch>
        </p:blipFill>
        <p:spPr>
          <a:xfrm>
            <a:off x="410858" y="3186479"/>
            <a:ext cx="10799984" cy="2725414"/>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sp>
        <p:nvSpPr>
          <p:cNvPr id="6" name="TextBox 5">
            <a:extLst>
              <a:ext uri="{FF2B5EF4-FFF2-40B4-BE49-F238E27FC236}">
                <a16:creationId xmlns:a16="http://schemas.microsoft.com/office/drawing/2014/main" id="{E279B46C-7BF8-3F8C-E1F4-E8BCFB619F22}"/>
              </a:ext>
            </a:extLst>
          </p:cNvPr>
          <p:cNvSpPr txBox="1"/>
          <p:nvPr/>
        </p:nvSpPr>
        <p:spPr>
          <a:xfrm>
            <a:off x="595423" y="1525772"/>
            <a:ext cx="1090368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buFont typeface="Arial"/>
              <a:buChar char="•"/>
            </a:pPr>
            <a:r>
              <a:rPr lang="en-US">
                <a:solidFill>
                  <a:schemeClr val="accent3">
                    <a:lumMod val="25000"/>
                  </a:schemeClr>
                </a:solidFill>
                <a:ea typeface="+mn-lt"/>
                <a:cs typeface="+mn-lt"/>
              </a:rPr>
              <a:t>We used a combinations of the </a:t>
            </a:r>
            <a:r>
              <a:rPr lang="en-US" b="1">
                <a:solidFill>
                  <a:schemeClr val="accent3">
                    <a:lumMod val="25000"/>
                  </a:schemeClr>
                </a:solidFill>
                <a:ea typeface="+mn-lt"/>
                <a:cs typeface="+mn-lt"/>
              </a:rPr>
              <a:t>WHERE</a:t>
            </a:r>
            <a:r>
              <a:rPr lang="en-US">
                <a:solidFill>
                  <a:schemeClr val="accent3">
                    <a:lumMod val="25000"/>
                  </a:schemeClr>
                </a:solidFill>
                <a:ea typeface="+mn-lt"/>
                <a:cs typeface="+mn-lt"/>
              </a:rPr>
              <a:t> clause, </a:t>
            </a:r>
            <a:r>
              <a:rPr lang="en-US" b="1">
                <a:solidFill>
                  <a:schemeClr val="accent3">
                    <a:lumMod val="25000"/>
                  </a:schemeClr>
                </a:solidFill>
                <a:ea typeface="+mn-lt"/>
                <a:cs typeface="+mn-lt"/>
              </a:rPr>
              <a:t>LIKE</a:t>
            </a:r>
            <a:r>
              <a:rPr lang="en-US">
                <a:solidFill>
                  <a:schemeClr val="accent3">
                    <a:lumMod val="25000"/>
                  </a:schemeClr>
                </a:solidFill>
                <a:ea typeface="+mn-lt"/>
                <a:cs typeface="+mn-lt"/>
              </a:rPr>
              <a:t>, </a:t>
            </a:r>
            <a:r>
              <a:rPr lang="en-US" b="1">
                <a:solidFill>
                  <a:schemeClr val="accent3">
                    <a:lumMod val="25000"/>
                  </a:schemeClr>
                </a:solidFill>
                <a:ea typeface="+mn-lt"/>
                <a:cs typeface="+mn-lt"/>
              </a:rPr>
              <a:t>AND</a:t>
            </a:r>
            <a:r>
              <a:rPr lang="en-US">
                <a:solidFill>
                  <a:schemeClr val="accent3">
                    <a:lumMod val="25000"/>
                  </a:schemeClr>
                </a:solidFill>
                <a:ea typeface="+mn-lt"/>
                <a:cs typeface="+mn-lt"/>
              </a:rPr>
              <a:t>, and </a:t>
            </a:r>
            <a:r>
              <a:rPr lang="en-US" b="1">
                <a:solidFill>
                  <a:schemeClr val="accent3">
                    <a:lumMod val="25000"/>
                  </a:schemeClr>
                </a:solidFill>
                <a:ea typeface="+mn-lt"/>
                <a:cs typeface="+mn-lt"/>
              </a:rPr>
              <a:t>BETWEEN</a:t>
            </a:r>
            <a:r>
              <a:rPr lang="en-US">
                <a:solidFill>
                  <a:schemeClr val="accent3">
                    <a:lumMod val="25000"/>
                  </a:schemeClr>
                </a:solidFill>
                <a:ea typeface="+mn-lt"/>
                <a:cs typeface="+mn-lt"/>
              </a:rPr>
              <a:t> conditions to filter for failed landing outcomes in drone ship, their booster versions, and launch site names for year 2015  </a:t>
            </a:r>
            <a:r>
              <a:rPr lang="en-US">
                <a:solidFill>
                  <a:srgbClr val="000000"/>
                </a:solidFill>
                <a:ea typeface="+mn-lt"/>
                <a:cs typeface="+mn-lt"/>
              </a:rPr>
              <a:t>and</a:t>
            </a:r>
            <a:r>
              <a:rPr lang="en-US">
                <a:cs typeface="Calibri"/>
              </a:rPr>
              <a:t> also used the SUBSTR() function to obtain the month and year from the date column</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3940" y="1453485"/>
            <a:ext cx="9745589" cy="4351338"/>
          </a:xfrm>
          <a:prstGeom prst="rect">
            <a:avLst/>
          </a:prstGeom>
        </p:spPr>
        <p:txBody>
          <a:bodyPr lIns="91440" tIns="45720" rIns="91440" bIns="45720" anchor="t"/>
          <a:lstStyle/>
          <a:p>
            <a:pPr>
              <a:lnSpc>
                <a:spcPct val="100000"/>
              </a:lnSpc>
              <a:spcBef>
                <a:spcPts val="1400"/>
              </a:spcBef>
            </a:pPr>
            <a:r>
              <a:rPr lang="en-US" sz="1400">
                <a:ea typeface="+mn-lt"/>
                <a:cs typeface="+mn-lt"/>
              </a:rPr>
              <a:t>The following command was used :</a:t>
            </a:r>
            <a:endParaRPr lang="en-US" sz="1400">
              <a:solidFill>
                <a:srgbClr val="292929"/>
              </a:solidFill>
              <a:latin typeface="Abadi" panose="020B0604020104020204" pitchFamily="34" charset="0"/>
              <a:ea typeface="+mn-lt"/>
              <a:cs typeface="+mn-lt"/>
            </a:endParaRPr>
          </a:p>
          <a:p>
            <a:pPr marL="0" indent="0">
              <a:lnSpc>
                <a:spcPct val="100000"/>
              </a:lnSpc>
              <a:spcBef>
                <a:spcPts val="1400"/>
              </a:spcBef>
              <a:buNone/>
            </a:pPr>
            <a:r>
              <a:rPr lang="en-US" sz="1400" b="1">
                <a:ea typeface="+mn-lt"/>
                <a:cs typeface="+mn-lt"/>
              </a:rPr>
              <a:t>%</a:t>
            </a:r>
            <a:r>
              <a:rPr lang="en-US" sz="1400" b="1" err="1">
                <a:ea typeface="+mn-lt"/>
                <a:cs typeface="+mn-lt"/>
              </a:rPr>
              <a:t>sql</a:t>
            </a:r>
            <a:r>
              <a:rPr lang="en-US" sz="1400">
                <a:ea typeface="+mn-lt"/>
                <a:cs typeface="+mn-lt"/>
              </a:rPr>
              <a:t> select </a:t>
            </a:r>
            <a:r>
              <a:rPr lang="en-US" sz="1400" err="1">
                <a:ea typeface="+mn-lt"/>
                <a:cs typeface="+mn-lt"/>
              </a:rPr>
              <a:t>landing_outcome</a:t>
            </a:r>
            <a:r>
              <a:rPr lang="en-US" sz="1400">
                <a:ea typeface="+mn-lt"/>
                <a:cs typeface="+mn-lt"/>
              </a:rPr>
              <a:t>, count(*) as count from SPACEXDATASET where </a:t>
            </a:r>
            <a:r>
              <a:rPr lang="en-US" sz="1400" err="1">
                <a:ea typeface="+mn-lt"/>
                <a:cs typeface="+mn-lt"/>
              </a:rPr>
              <a:t>date_time</a:t>
            </a:r>
            <a:r>
              <a:rPr lang="en-US" sz="1400">
                <a:ea typeface="+mn-lt"/>
                <a:cs typeface="+mn-lt"/>
              </a:rPr>
              <a:t> between '2010-06-04' AND '2017-03-20' and </a:t>
            </a:r>
            <a:r>
              <a:rPr lang="en-US" sz="1400" err="1">
                <a:ea typeface="+mn-lt"/>
                <a:cs typeface="+mn-lt"/>
              </a:rPr>
              <a:t>landing_outcome</a:t>
            </a:r>
            <a:r>
              <a:rPr lang="en-US" sz="1400">
                <a:ea typeface="+mn-lt"/>
                <a:cs typeface="+mn-lt"/>
              </a:rPr>
              <a:t> like 'Success%' GROUP by </a:t>
            </a:r>
            <a:r>
              <a:rPr lang="en-US" sz="1400" err="1">
                <a:ea typeface="+mn-lt"/>
                <a:cs typeface="+mn-lt"/>
              </a:rPr>
              <a:t>landing_outcome</a:t>
            </a:r>
            <a:r>
              <a:rPr lang="en-US" sz="1400">
                <a:ea typeface="+mn-lt"/>
                <a:cs typeface="+mn-lt"/>
              </a:rPr>
              <a:t> ORDER BY count Desc</a:t>
            </a:r>
          </a:p>
          <a:p>
            <a:pPr>
              <a:spcBef>
                <a:spcPts val="1400"/>
              </a:spcBef>
              <a:buFont typeface="Arial"/>
              <a:buChar char="•"/>
            </a:pPr>
            <a:r>
              <a:rPr lang="en-US" sz="1400">
                <a:ea typeface="+mn-lt"/>
                <a:cs typeface="+mn-lt"/>
              </a:rPr>
              <a:t>We selected Landing outcomes and the </a:t>
            </a:r>
            <a:r>
              <a:rPr lang="en-US" sz="1400" b="1">
                <a:ea typeface="+mn-lt"/>
                <a:cs typeface="+mn-lt"/>
              </a:rPr>
              <a:t>COUNT</a:t>
            </a:r>
            <a:r>
              <a:rPr lang="en-US" sz="1400">
                <a:ea typeface="+mn-lt"/>
                <a:cs typeface="+mn-lt"/>
              </a:rPr>
              <a:t> of landing outcomes from the data and used the </a:t>
            </a:r>
            <a:r>
              <a:rPr lang="en-US" sz="1400" b="1">
                <a:ea typeface="+mn-lt"/>
                <a:cs typeface="+mn-lt"/>
              </a:rPr>
              <a:t>WHERE</a:t>
            </a:r>
            <a:r>
              <a:rPr lang="en-US" sz="1400">
                <a:ea typeface="+mn-lt"/>
                <a:cs typeface="+mn-lt"/>
              </a:rPr>
              <a:t> clause to filter for landing outcomes </a:t>
            </a:r>
            <a:r>
              <a:rPr lang="en-US" sz="1400" b="1">
                <a:ea typeface="+mn-lt"/>
                <a:cs typeface="+mn-lt"/>
              </a:rPr>
              <a:t>BETWEEN</a:t>
            </a:r>
            <a:r>
              <a:rPr lang="en-US" sz="1400">
                <a:ea typeface="+mn-lt"/>
                <a:cs typeface="+mn-lt"/>
              </a:rPr>
              <a:t> 2010-06-04 to 2010-03-20.</a:t>
            </a:r>
          </a:p>
          <a:p>
            <a:pPr>
              <a:spcBef>
                <a:spcPts val="1400"/>
              </a:spcBef>
              <a:buFont typeface="Arial"/>
              <a:buChar char="•"/>
            </a:pPr>
            <a:r>
              <a:rPr lang="en-US" sz="1400">
                <a:ea typeface="+mn-lt"/>
                <a:cs typeface="+mn-lt"/>
              </a:rPr>
              <a:t>We applied the </a:t>
            </a:r>
            <a:r>
              <a:rPr lang="en-US" sz="1400" b="1">
                <a:ea typeface="+mn-lt"/>
                <a:cs typeface="+mn-lt"/>
              </a:rPr>
              <a:t>GROUP BY </a:t>
            </a:r>
            <a:r>
              <a:rPr lang="en-US" sz="1400">
                <a:ea typeface="+mn-lt"/>
                <a:cs typeface="+mn-lt"/>
              </a:rPr>
              <a:t>clause to group the landing outcomes and the </a:t>
            </a:r>
            <a:r>
              <a:rPr lang="en-US" sz="1400" b="1">
                <a:ea typeface="+mn-lt"/>
                <a:cs typeface="+mn-lt"/>
              </a:rPr>
              <a:t>ORDER BY </a:t>
            </a:r>
            <a:r>
              <a:rPr lang="en-US" sz="1400">
                <a:ea typeface="+mn-lt"/>
                <a:cs typeface="+mn-lt"/>
              </a:rPr>
              <a:t>clause to order the grouped landing outcome in descending order.</a:t>
            </a:r>
          </a:p>
          <a:p>
            <a:pPr>
              <a:spcBef>
                <a:spcPts val="1400"/>
              </a:spcBef>
              <a:buFont typeface="Arial"/>
              <a:buChar char="•"/>
            </a:pPr>
            <a:endParaRPr lang="en-US" sz="1400">
              <a:ea typeface="+mn-lt"/>
              <a:cs typeface="+mn-lt"/>
            </a:endParaRPr>
          </a:p>
          <a:p>
            <a:pPr marL="0" indent="0">
              <a:lnSpc>
                <a:spcPct val="100000"/>
              </a:lnSpc>
              <a:spcBef>
                <a:spcPts val="1400"/>
              </a:spcBef>
              <a:buNone/>
            </a:pPr>
            <a:endParaRPr lang="en-US" sz="1400">
              <a:solidFill>
                <a:srgbClr val="000000"/>
              </a:solidFill>
              <a:latin typeface="Calibri"/>
              <a:cs typeface="Calibr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5" descr="Graphical user interface, text, application, email&#10;&#10;Description automatically generated">
            <a:extLst>
              <a:ext uri="{FF2B5EF4-FFF2-40B4-BE49-F238E27FC236}">
                <a16:creationId xmlns:a16="http://schemas.microsoft.com/office/drawing/2014/main" id="{C22B64DA-C812-20A7-6D10-CFD72ECD50B7}"/>
              </a:ext>
            </a:extLst>
          </p:cNvPr>
          <p:cNvPicPr>
            <a:picLocks noChangeAspect="1"/>
          </p:cNvPicPr>
          <p:nvPr/>
        </p:nvPicPr>
        <p:blipFill>
          <a:blip r:embed="rId3"/>
          <a:stretch>
            <a:fillRect/>
          </a:stretch>
        </p:blipFill>
        <p:spPr>
          <a:xfrm>
            <a:off x="365051" y="3852630"/>
            <a:ext cx="10868245" cy="217415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
        <p:nvSpPr>
          <p:cNvPr id="2" name="Slide Number Placeholder 1">
            <a:extLst>
              <a:ext uri="{FF2B5EF4-FFF2-40B4-BE49-F238E27FC236}">
                <a16:creationId xmlns:a16="http://schemas.microsoft.com/office/drawing/2014/main" id="{05B1B3B4-2E60-2306-1A13-155306B53BCA}"/>
              </a:ext>
            </a:extLst>
          </p:cNvPr>
          <p:cNvSpPr>
            <a:spLocks noGrp="1"/>
          </p:cNvSpPr>
          <p:nvPr>
            <p:ph type="sldNum" sz="quarter" idx="12"/>
          </p:nvPr>
        </p:nvSpPr>
        <p:spPr/>
        <p:txBody>
          <a:bodyPr/>
          <a:lstStyle/>
          <a:p>
            <a:fld id="{A190C97C-0095-2443-AC12-FA4CBA4ACD4D}" type="slidenum">
              <a:rPr lang="en-US" smtClean="0"/>
              <a:t>34</a:t>
            </a:fld>
            <a:endParaRPr lang="en-US"/>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8881" y="4501453"/>
            <a:ext cx="11086849" cy="445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400">
                <a:solidFill>
                  <a:srgbClr val="1C7DDB"/>
                </a:solidFill>
                <a:latin typeface="+mj-lt"/>
                <a:ea typeface="+mj-ea"/>
                <a:cs typeface="+mj-cs"/>
              </a:rPr>
              <a:t>All Launch Sites' location markers</a:t>
            </a:r>
            <a:endParaRPr lang="en-US" sz="5400">
              <a:solidFill>
                <a:srgbClr val="1C7DDB"/>
              </a:solidFill>
              <a:latin typeface="+mj-lt"/>
              <a:ea typeface="+mj-ea"/>
              <a:cs typeface="Calibri Light"/>
            </a:endParaRPr>
          </a:p>
        </p:txBody>
      </p:sp>
      <p:pic>
        <p:nvPicPr>
          <p:cNvPr id="6" name="Picture 6" descr="Map&#10;&#10;Description automatically generated">
            <a:extLst>
              <a:ext uri="{FF2B5EF4-FFF2-40B4-BE49-F238E27FC236}">
                <a16:creationId xmlns:a16="http://schemas.microsoft.com/office/drawing/2014/main" id="{633062CB-92A5-6235-BECF-272CD984C120}"/>
              </a:ext>
            </a:extLst>
          </p:cNvPr>
          <p:cNvPicPr>
            <a:picLocks noChangeAspect="1"/>
          </p:cNvPicPr>
          <p:nvPr/>
        </p:nvPicPr>
        <p:blipFill>
          <a:blip r:embed="rId2"/>
          <a:stretch>
            <a:fillRect/>
          </a:stretch>
        </p:blipFill>
        <p:spPr>
          <a:xfrm>
            <a:off x="1027332" y="320040"/>
            <a:ext cx="4199832" cy="3895344"/>
          </a:xfrm>
          <a:prstGeom prst="rect">
            <a:avLst/>
          </a:prstGeom>
        </p:spPr>
      </p:pic>
      <p:pic>
        <p:nvPicPr>
          <p:cNvPr id="4" name="Picture 5" descr="Map&#10;&#10;Description automatically generated">
            <a:extLst>
              <a:ext uri="{FF2B5EF4-FFF2-40B4-BE49-F238E27FC236}">
                <a16:creationId xmlns:a16="http://schemas.microsoft.com/office/drawing/2014/main" id="{CA2D2285-A64C-5779-D8FD-016314E338DF}"/>
              </a:ext>
            </a:extLst>
          </p:cNvPr>
          <p:cNvPicPr>
            <a:picLocks noChangeAspect="1"/>
          </p:cNvPicPr>
          <p:nvPr/>
        </p:nvPicPr>
        <p:blipFill>
          <a:blip r:embed="rId3"/>
          <a:stretch>
            <a:fillRect/>
          </a:stretch>
        </p:blipFill>
        <p:spPr>
          <a:xfrm>
            <a:off x="6693713" y="320040"/>
            <a:ext cx="4735981" cy="3895344"/>
          </a:xfrm>
          <a:prstGeom prst="rect">
            <a:avLst/>
          </a:prstGeom>
        </p:spPr>
      </p:pic>
      <p:sp>
        <p:nvSpPr>
          <p:cNvPr id="2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84220" y="6163439"/>
            <a:ext cx="2743200" cy="365125"/>
          </a:xfrm>
        </p:spPr>
        <p:txBody>
          <a:bodyPr vert="horz" lIns="91440" tIns="45720" rIns="91440" bIns="45720" rtlCol="0" anchor="ctr">
            <a:normAutofit/>
          </a:bodyPr>
          <a:lstStyle/>
          <a:p>
            <a:pPr>
              <a:spcAft>
                <a:spcPts val="600"/>
              </a:spcAft>
            </a:pPr>
            <a:r>
              <a:rPr lang="en-US">
                <a:latin typeface="+mn-lt"/>
                <a:cs typeface="Calibri"/>
              </a:rPr>
              <a:t>35</a:t>
            </a:r>
            <a:endParaRPr lang="en-US" sz="1200">
              <a:solidFill>
                <a:schemeClr val="tx1">
                  <a:tint val="75000"/>
                </a:schemeClr>
              </a:solidFill>
              <a:latin typeface="+mn-lt"/>
              <a:cs typeface="Calibri"/>
            </a:endParaRPr>
          </a:p>
        </p:txBody>
      </p:sp>
      <p:sp>
        <p:nvSpPr>
          <p:cNvPr id="7" name="TextBox 6">
            <a:extLst>
              <a:ext uri="{FF2B5EF4-FFF2-40B4-BE49-F238E27FC236}">
                <a16:creationId xmlns:a16="http://schemas.microsoft.com/office/drawing/2014/main" id="{7120781F-AF66-D854-FBEF-6D9D2A13A61F}"/>
              </a:ext>
            </a:extLst>
          </p:cNvPr>
          <p:cNvSpPr txBox="1"/>
          <p:nvPr/>
        </p:nvSpPr>
        <p:spPr>
          <a:xfrm>
            <a:off x="808075" y="5796517"/>
            <a:ext cx="102391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We can see that the Launch sites of SpaceX are located in the USA coastal states of Florida and California</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148A091A-717B-15D9-30E3-54179B9614E1}"/>
              </a:ext>
            </a:extLst>
          </p:cNvPr>
          <p:cNvPicPr>
            <a:picLocks noChangeAspect="1"/>
          </p:cNvPicPr>
          <p:nvPr/>
        </p:nvPicPr>
        <p:blipFill>
          <a:blip r:embed="rId2"/>
          <a:stretch>
            <a:fillRect/>
          </a:stretch>
        </p:blipFill>
        <p:spPr>
          <a:xfrm>
            <a:off x="184117" y="236370"/>
            <a:ext cx="3915155" cy="3584991"/>
          </a:xfrm>
          <a:prstGeom prst="rect">
            <a:avLst/>
          </a:prstGeom>
        </p:spPr>
      </p:pic>
      <p:pic>
        <p:nvPicPr>
          <p:cNvPr id="7" name="Picture 7" descr="Diagram&#10;&#10;Description automatically generated">
            <a:extLst>
              <a:ext uri="{FF2B5EF4-FFF2-40B4-BE49-F238E27FC236}">
                <a16:creationId xmlns:a16="http://schemas.microsoft.com/office/drawing/2014/main" id="{8B1BEB4E-1DC8-9033-B5BB-93421698F63E}"/>
              </a:ext>
            </a:extLst>
          </p:cNvPr>
          <p:cNvPicPr>
            <a:picLocks noChangeAspect="1"/>
          </p:cNvPicPr>
          <p:nvPr/>
        </p:nvPicPr>
        <p:blipFill>
          <a:blip r:embed="rId3"/>
          <a:stretch>
            <a:fillRect/>
          </a:stretch>
        </p:blipFill>
        <p:spPr>
          <a:xfrm>
            <a:off x="3815520" y="1917383"/>
            <a:ext cx="4453346" cy="4787309"/>
          </a:xfrm>
          <a:prstGeom prst="rect">
            <a:avLst/>
          </a:prstGeom>
        </p:spPr>
      </p:pic>
      <p:pic>
        <p:nvPicPr>
          <p:cNvPr id="6" name="Picture 6" descr="Diagram&#10;&#10;Description automatically generated">
            <a:extLst>
              <a:ext uri="{FF2B5EF4-FFF2-40B4-BE49-F238E27FC236}">
                <a16:creationId xmlns:a16="http://schemas.microsoft.com/office/drawing/2014/main" id="{8B64CF4A-5F9C-2BC6-8B4D-7A25554C351A}"/>
              </a:ext>
            </a:extLst>
          </p:cNvPr>
          <p:cNvPicPr>
            <a:picLocks noChangeAspect="1"/>
          </p:cNvPicPr>
          <p:nvPr/>
        </p:nvPicPr>
        <p:blipFill>
          <a:blip r:embed="rId4"/>
          <a:stretch>
            <a:fillRect/>
          </a:stretch>
        </p:blipFill>
        <p:spPr>
          <a:xfrm>
            <a:off x="7966756" y="58918"/>
            <a:ext cx="3923784" cy="4054716"/>
          </a:xfrm>
          <a:prstGeom prst="rect">
            <a:avLst/>
          </a:prstGeom>
        </p:spPr>
      </p:pic>
      <p:pic>
        <p:nvPicPr>
          <p:cNvPr id="5" name="Picture 5" descr="Diagram&#10;&#10;Description automatically generated">
            <a:extLst>
              <a:ext uri="{FF2B5EF4-FFF2-40B4-BE49-F238E27FC236}">
                <a16:creationId xmlns:a16="http://schemas.microsoft.com/office/drawing/2014/main" id="{7A880B49-3738-867D-7BA4-C038648B9BC5}"/>
              </a:ext>
            </a:extLst>
          </p:cNvPr>
          <p:cNvPicPr>
            <a:picLocks noChangeAspect="1"/>
          </p:cNvPicPr>
          <p:nvPr/>
        </p:nvPicPr>
        <p:blipFill>
          <a:blip r:embed="rId5"/>
          <a:stretch>
            <a:fillRect/>
          </a:stretch>
        </p:blipFill>
        <p:spPr>
          <a:xfrm>
            <a:off x="-3711" y="3311298"/>
            <a:ext cx="4207305" cy="3317493"/>
          </a:xfrm>
          <a:prstGeom prst="rect">
            <a:avLst/>
          </a:prstGeom>
        </p:spPr>
      </p:pic>
      <p:pic>
        <p:nvPicPr>
          <p:cNvPr id="8" name="Picture 8" descr="Diagram, schematic&#10;&#10;Description automatically generated">
            <a:extLst>
              <a:ext uri="{FF2B5EF4-FFF2-40B4-BE49-F238E27FC236}">
                <a16:creationId xmlns:a16="http://schemas.microsoft.com/office/drawing/2014/main" id="{8C4F7EEC-99F0-5706-0B95-FBD876E36FC5}"/>
              </a:ext>
            </a:extLst>
          </p:cNvPr>
          <p:cNvPicPr>
            <a:picLocks noChangeAspect="1"/>
          </p:cNvPicPr>
          <p:nvPr/>
        </p:nvPicPr>
        <p:blipFill>
          <a:blip r:embed="rId6"/>
          <a:stretch>
            <a:fillRect/>
          </a:stretch>
        </p:blipFill>
        <p:spPr>
          <a:xfrm>
            <a:off x="8069586" y="2827863"/>
            <a:ext cx="3718123" cy="3980101"/>
          </a:xfrm>
          <a:prstGeom prst="rect">
            <a:avLst/>
          </a:prstGeom>
        </p:spPr>
      </p:pic>
      <p:sp>
        <p:nvSpPr>
          <p:cNvPr id="9" name="TextBox 8">
            <a:extLst>
              <a:ext uri="{FF2B5EF4-FFF2-40B4-BE49-F238E27FC236}">
                <a16:creationId xmlns:a16="http://schemas.microsoft.com/office/drawing/2014/main" id="{F8917633-6FAC-6CC2-1DB3-07F4D55B8A06}"/>
              </a:ext>
            </a:extLst>
          </p:cNvPr>
          <p:cNvSpPr txBox="1"/>
          <p:nvPr/>
        </p:nvSpPr>
        <p:spPr>
          <a:xfrm>
            <a:off x="3649249" y="235907"/>
            <a:ext cx="723169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solidFill>
                  <a:srgbClr val="0B49CB"/>
                </a:solidFill>
                <a:ea typeface="+mn-lt"/>
                <a:cs typeface="+mn-lt"/>
              </a:rPr>
              <a:t>Markers showing launch sites</a:t>
            </a:r>
            <a:endParaRPr lang="en-US" sz="3200" b="1" u="sng">
              <a:solidFill>
                <a:srgbClr val="000000"/>
              </a:solidFill>
              <a:ea typeface="+mn-lt"/>
              <a:cs typeface="+mn-lt"/>
            </a:endParaRPr>
          </a:p>
          <a:p>
            <a:r>
              <a:rPr lang="en-US" sz="3200" b="1" u="sng">
                <a:solidFill>
                  <a:srgbClr val="0B49CB"/>
                </a:solidFill>
                <a:ea typeface="+mn-lt"/>
                <a:cs typeface="+mn-lt"/>
              </a:rPr>
              <a:t> with color labels</a:t>
            </a:r>
            <a:endParaRPr lang="en-US" sz="3200" b="1" u="sng">
              <a:ea typeface="+mn-lt"/>
              <a:cs typeface="+mn-lt"/>
            </a:endParaRPr>
          </a:p>
          <a:p>
            <a:pPr algn="l"/>
            <a:endParaRPr lang="en-US" sz="3200" b="1" u="sng">
              <a:cs typeface="Calibri"/>
            </a:endParaRPr>
          </a:p>
        </p:txBody>
      </p:sp>
      <p:sp>
        <p:nvSpPr>
          <p:cNvPr id="10" name="TextBox 9">
            <a:extLst>
              <a:ext uri="{FF2B5EF4-FFF2-40B4-BE49-F238E27FC236}">
                <a16:creationId xmlns:a16="http://schemas.microsoft.com/office/drawing/2014/main" id="{C5B59B96-4CCB-B33A-A956-9775B5078213}"/>
              </a:ext>
            </a:extLst>
          </p:cNvPr>
          <p:cNvSpPr txBox="1"/>
          <p:nvPr/>
        </p:nvSpPr>
        <p:spPr>
          <a:xfrm>
            <a:off x="2748288" y="5169987"/>
            <a:ext cx="888095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i="1">
              <a:cs typeface="Calibri"/>
            </a:endParaRPr>
          </a:p>
          <a:p>
            <a:endParaRPr lang="en-US" sz="2000" b="1" i="1">
              <a:solidFill>
                <a:srgbClr val="000000"/>
              </a:solidFill>
              <a:cs typeface="Calibri"/>
            </a:endParaRPr>
          </a:p>
          <a:p>
            <a:endParaRPr lang="en-US" sz="2000" b="1" i="1">
              <a:solidFill>
                <a:srgbClr val="000000"/>
              </a:solidFill>
              <a:cs typeface="Calibri"/>
            </a:endParaRPr>
          </a:p>
          <a:p>
            <a:r>
              <a:rPr lang="en-US" sz="2000" b="1" i="1">
                <a:solidFill>
                  <a:srgbClr val="38BA56"/>
                </a:solidFill>
                <a:cs typeface="Calibri"/>
              </a:rPr>
              <a:t>Green markers </a:t>
            </a:r>
            <a:r>
              <a:rPr lang="en-US" sz="2000" b="1" i="1">
                <a:cs typeface="Calibri"/>
              </a:rPr>
              <a:t>show successful launches and </a:t>
            </a:r>
            <a:r>
              <a:rPr lang="en-US" sz="2000" b="1" i="1">
                <a:solidFill>
                  <a:srgbClr val="FF0000"/>
                </a:solidFill>
                <a:cs typeface="Calibri"/>
              </a:rPr>
              <a:t>Red markers</a:t>
            </a:r>
            <a:r>
              <a:rPr lang="en-US" sz="2000" b="1" i="1">
                <a:cs typeface="Calibri"/>
              </a:rPr>
              <a:t> show failures</a:t>
            </a:r>
          </a:p>
        </p:txBody>
      </p:sp>
      <p:sp>
        <p:nvSpPr>
          <p:cNvPr id="11" name="TextBox 10">
            <a:extLst>
              <a:ext uri="{FF2B5EF4-FFF2-40B4-BE49-F238E27FC236}">
                <a16:creationId xmlns:a16="http://schemas.microsoft.com/office/drawing/2014/main" id="{F886CBA5-67FE-958E-3ED3-F8BB3F9A9120}"/>
              </a:ext>
            </a:extLst>
          </p:cNvPr>
          <p:cNvSpPr txBox="1"/>
          <p:nvPr/>
        </p:nvSpPr>
        <p:spPr>
          <a:xfrm>
            <a:off x="8559191" y="31312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California launch sites</a:t>
            </a:r>
          </a:p>
        </p:txBody>
      </p:sp>
      <p:sp>
        <p:nvSpPr>
          <p:cNvPr id="12" name="TextBox 11">
            <a:extLst>
              <a:ext uri="{FF2B5EF4-FFF2-40B4-BE49-F238E27FC236}">
                <a16:creationId xmlns:a16="http://schemas.microsoft.com/office/drawing/2014/main" id="{241B8198-C4D7-A969-A321-BEB5B4319F0A}"/>
              </a:ext>
            </a:extLst>
          </p:cNvPr>
          <p:cNvSpPr txBox="1"/>
          <p:nvPr/>
        </p:nvSpPr>
        <p:spPr>
          <a:xfrm>
            <a:off x="3816915" y="23137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Florida launch sites</a:t>
            </a:r>
          </a:p>
        </p:txBody>
      </p:sp>
      <p:sp>
        <p:nvSpPr>
          <p:cNvPr id="2" name="Slide Number Placeholder 1">
            <a:extLst>
              <a:ext uri="{FF2B5EF4-FFF2-40B4-BE49-F238E27FC236}">
                <a16:creationId xmlns:a16="http://schemas.microsoft.com/office/drawing/2014/main" id="{3E39914A-D10C-A914-24F1-2B3F591BD5A7}"/>
              </a:ext>
            </a:extLst>
          </p:cNvPr>
          <p:cNvSpPr>
            <a:spLocks noGrp="1"/>
          </p:cNvSpPr>
          <p:nvPr>
            <p:ph type="sldNum" sz="quarter" idx="12"/>
          </p:nvPr>
        </p:nvSpPr>
        <p:spPr/>
        <p:txBody>
          <a:bodyPr/>
          <a:lstStyle/>
          <a:p>
            <a:fld id="{A190C97C-0095-2443-AC12-FA4CBA4ACD4D}" type="slidenum">
              <a:rPr lang="en-US" smtClean="0"/>
              <a:t>36</a:t>
            </a:fld>
            <a:endParaRPr lang="en-US"/>
          </a:p>
        </p:txBody>
      </p:sp>
    </p:spTree>
    <p:extLst>
      <p:ext uri="{BB962C8B-B14F-4D97-AF65-F5344CB8AC3E}">
        <p14:creationId xmlns:p14="http://schemas.microsoft.com/office/powerpoint/2010/main" val="240749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Picture 3" descr="Graphical user interface, text, application&#10;&#10;Description automatically generated">
            <a:extLst>
              <a:ext uri="{FF2B5EF4-FFF2-40B4-BE49-F238E27FC236}">
                <a16:creationId xmlns:a16="http://schemas.microsoft.com/office/drawing/2014/main" id="{7D96693F-FE62-561C-95FD-BC559682A71F}"/>
              </a:ext>
            </a:extLst>
          </p:cNvPr>
          <p:cNvPicPr>
            <a:picLocks noGrp="1" noChangeAspect="1"/>
          </p:cNvPicPr>
          <p:nvPr>
            <p:ph idx="4294967295"/>
          </p:nvPr>
        </p:nvPicPr>
        <p:blipFill>
          <a:blip r:embed="rId3"/>
          <a:stretch>
            <a:fillRect/>
          </a:stretch>
        </p:blipFill>
        <p:spPr>
          <a:xfrm>
            <a:off x="202940" y="5320600"/>
            <a:ext cx="7499131" cy="1511812"/>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318128" y="450045"/>
            <a:ext cx="11826948" cy="11604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sz="2400">
                <a:solidFill>
                  <a:srgbClr val="1C7DDB"/>
                </a:solidFill>
                <a:latin typeface="Calibri"/>
              </a:rPr>
              <a:t>Launch site CCAFS SLC-40 and its proximities such as railway, highway, coastline, with distance are calculated and displayed</a:t>
            </a:r>
          </a:p>
          <a:p>
            <a:endParaRPr lang="en-US" sz="4400">
              <a:solidFill>
                <a:srgbClr val="0B49CB"/>
              </a:solidFill>
              <a:latin typeface="Calibri"/>
            </a:endParaRPr>
          </a:p>
        </p:txBody>
      </p:sp>
      <p:pic>
        <p:nvPicPr>
          <p:cNvPr id="4" name="Picture 5" descr="Diagram, map&#10;&#10;Description automatically generated">
            <a:extLst>
              <a:ext uri="{FF2B5EF4-FFF2-40B4-BE49-F238E27FC236}">
                <a16:creationId xmlns:a16="http://schemas.microsoft.com/office/drawing/2014/main" id="{9AD9DEA4-4B08-52BF-3304-D0FC7A558803}"/>
              </a:ext>
            </a:extLst>
          </p:cNvPr>
          <p:cNvPicPr>
            <a:picLocks noChangeAspect="1"/>
          </p:cNvPicPr>
          <p:nvPr/>
        </p:nvPicPr>
        <p:blipFill>
          <a:blip r:embed="rId4"/>
          <a:stretch>
            <a:fillRect/>
          </a:stretch>
        </p:blipFill>
        <p:spPr>
          <a:xfrm>
            <a:off x="8569844" y="1308212"/>
            <a:ext cx="3576082" cy="4020068"/>
          </a:xfrm>
          <a:prstGeom prst="rect">
            <a:avLst/>
          </a:prstGeom>
        </p:spPr>
      </p:pic>
      <p:pic>
        <p:nvPicPr>
          <p:cNvPr id="7" name="Picture 8">
            <a:extLst>
              <a:ext uri="{FF2B5EF4-FFF2-40B4-BE49-F238E27FC236}">
                <a16:creationId xmlns:a16="http://schemas.microsoft.com/office/drawing/2014/main" id="{A89C4396-7CF0-0563-04AD-786CD9D0ACE0}"/>
              </a:ext>
            </a:extLst>
          </p:cNvPr>
          <p:cNvPicPr>
            <a:picLocks noChangeAspect="1"/>
          </p:cNvPicPr>
          <p:nvPr/>
        </p:nvPicPr>
        <p:blipFill>
          <a:blip r:embed="rId5"/>
          <a:stretch>
            <a:fillRect/>
          </a:stretch>
        </p:blipFill>
        <p:spPr>
          <a:xfrm>
            <a:off x="3767469" y="1362690"/>
            <a:ext cx="5029198" cy="3919972"/>
          </a:xfrm>
          <a:prstGeom prst="rect">
            <a:avLst/>
          </a:prstGeom>
        </p:spPr>
      </p:pic>
      <p:pic>
        <p:nvPicPr>
          <p:cNvPr id="9" name="Picture 9" descr="Map&#10;&#10;Description automatically generated">
            <a:extLst>
              <a:ext uri="{FF2B5EF4-FFF2-40B4-BE49-F238E27FC236}">
                <a16:creationId xmlns:a16="http://schemas.microsoft.com/office/drawing/2014/main" id="{C995207D-8FC9-5D13-CA5E-0CA8A5C524AE}"/>
              </a:ext>
            </a:extLst>
          </p:cNvPr>
          <p:cNvPicPr>
            <a:picLocks noChangeAspect="1"/>
          </p:cNvPicPr>
          <p:nvPr/>
        </p:nvPicPr>
        <p:blipFill>
          <a:blip r:embed="rId6"/>
          <a:stretch>
            <a:fillRect/>
          </a:stretch>
        </p:blipFill>
        <p:spPr>
          <a:xfrm>
            <a:off x="143540" y="1294371"/>
            <a:ext cx="4187455" cy="4047744"/>
          </a:xfrm>
          <a:prstGeom prst="rect">
            <a:avLst/>
          </a:prstGeom>
        </p:spPr>
      </p:pic>
      <p:sp>
        <p:nvSpPr>
          <p:cNvPr id="11" name="TextBox 10">
            <a:extLst>
              <a:ext uri="{FF2B5EF4-FFF2-40B4-BE49-F238E27FC236}">
                <a16:creationId xmlns:a16="http://schemas.microsoft.com/office/drawing/2014/main" id="{959EC0CA-847B-3704-171D-34FB5E72D125}"/>
              </a:ext>
            </a:extLst>
          </p:cNvPr>
          <p:cNvSpPr txBox="1"/>
          <p:nvPr/>
        </p:nvSpPr>
        <p:spPr>
          <a:xfrm>
            <a:off x="4396563" y="1437167"/>
            <a:ext cx="26014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Distance from closest coastline: 0.86 Km</a:t>
            </a:r>
          </a:p>
        </p:txBody>
      </p:sp>
      <p:sp>
        <p:nvSpPr>
          <p:cNvPr id="12" name="TextBox 11">
            <a:extLst>
              <a:ext uri="{FF2B5EF4-FFF2-40B4-BE49-F238E27FC236}">
                <a16:creationId xmlns:a16="http://schemas.microsoft.com/office/drawing/2014/main" id="{3A616495-60CE-C0E1-5FFA-23E36A03526D}"/>
              </a:ext>
            </a:extLst>
          </p:cNvPr>
          <p:cNvSpPr txBox="1"/>
          <p:nvPr/>
        </p:nvSpPr>
        <p:spPr>
          <a:xfrm>
            <a:off x="4396562" y="3235841"/>
            <a:ext cx="26014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Distance from closest highway: 0.56 Km</a:t>
            </a:r>
          </a:p>
        </p:txBody>
      </p:sp>
      <p:sp>
        <p:nvSpPr>
          <p:cNvPr id="13" name="TextBox 12">
            <a:extLst>
              <a:ext uri="{FF2B5EF4-FFF2-40B4-BE49-F238E27FC236}">
                <a16:creationId xmlns:a16="http://schemas.microsoft.com/office/drawing/2014/main" id="{C0497F12-42D0-E0AC-31F7-54EF397BF4E2}"/>
              </a:ext>
            </a:extLst>
          </p:cNvPr>
          <p:cNvSpPr txBox="1"/>
          <p:nvPr/>
        </p:nvSpPr>
        <p:spPr>
          <a:xfrm>
            <a:off x="1499190" y="1437166"/>
            <a:ext cx="26014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Distance from closest railway: 1.28 Km</a:t>
            </a:r>
          </a:p>
        </p:txBody>
      </p:sp>
      <p:sp>
        <p:nvSpPr>
          <p:cNvPr id="14" name="TextBox 13">
            <a:extLst>
              <a:ext uri="{FF2B5EF4-FFF2-40B4-BE49-F238E27FC236}">
                <a16:creationId xmlns:a16="http://schemas.microsoft.com/office/drawing/2014/main" id="{86CE82CC-5188-0AB3-3463-E42C28919D61}"/>
              </a:ext>
            </a:extLst>
          </p:cNvPr>
          <p:cNvSpPr txBox="1"/>
          <p:nvPr/>
        </p:nvSpPr>
        <p:spPr>
          <a:xfrm>
            <a:off x="8844516" y="1640957"/>
            <a:ext cx="26014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Distance from closest city: 51.43 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
        <p:nvSpPr>
          <p:cNvPr id="3" name="Slide Number Placeholder 2">
            <a:extLst>
              <a:ext uri="{FF2B5EF4-FFF2-40B4-BE49-F238E27FC236}">
                <a16:creationId xmlns:a16="http://schemas.microsoft.com/office/drawing/2014/main" id="{1B7CCBBC-3770-7A4B-BEE2-41E336BAD974}"/>
              </a:ext>
            </a:extLst>
          </p:cNvPr>
          <p:cNvSpPr>
            <a:spLocks noGrp="1"/>
          </p:cNvSpPr>
          <p:nvPr>
            <p:ph type="sldNum" sz="quarter" idx="12"/>
          </p:nvPr>
        </p:nvSpPr>
        <p:spPr/>
        <p:txBody>
          <a:bodyPr/>
          <a:lstStyle/>
          <a:p>
            <a:fld id="{A190C97C-0095-2443-AC12-FA4CBA4ACD4D}" type="slidenum">
              <a:rPr lang="en-US" smtClean="0"/>
              <a:t>38</a:t>
            </a:fld>
            <a:endParaRPr lang="en-US"/>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816855" cy="68195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Calibri"/>
              </a:rPr>
              <a:t>Pie chart showing the success percentage achieved by each launch site</a:t>
            </a:r>
            <a:endParaRPr lang="en-US">
              <a:latin typeface="Calibri"/>
            </a:endParaRPr>
          </a:p>
          <a:p>
            <a:endParaRPr lang="en-US">
              <a:solidFill>
                <a:srgbClr val="0B49CB"/>
              </a:solidFill>
              <a:latin typeface="Calibri"/>
            </a:endParaRPr>
          </a:p>
        </p:txBody>
      </p:sp>
      <p:pic>
        <p:nvPicPr>
          <p:cNvPr id="2" name="Picture 3" descr="Chart, pie chart&#10;&#10;Description automatically generated">
            <a:extLst>
              <a:ext uri="{FF2B5EF4-FFF2-40B4-BE49-F238E27FC236}">
                <a16:creationId xmlns:a16="http://schemas.microsoft.com/office/drawing/2014/main" id="{B44D5AEB-1E5E-5C2D-C4C7-6BE8B3D566F4}"/>
              </a:ext>
            </a:extLst>
          </p:cNvPr>
          <p:cNvPicPr>
            <a:picLocks noChangeAspect="1"/>
          </p:cNvPicPr>
          <p:nvPr/>
        </p:nvPicPr>
        <p:blipFill>
          <a:blip r:embed="rId3"/>
          <a:stretch>
            <a:fillRect/>
          </a:stretch>
        </p:blipFill>
        <p:spPr>
          <a:xfrm>
            <a:off x="154949" y="1464359"/>
            <a:ext cx="11763152" cy="3364518"/>
          </a:xfrm>
          <a:prstGeom prst="rect">
            <a:avLst/>
          </a:prstGeom>
        </p:spPr>
      </p:pic>
      <p:sp>
        <p:nvSpPr>
          <p:cNvPr id="6" name="TextBox 5">
            <a:extLst>
              <a:ext uri="{FF2B5EF4-FFF2-40B4-BE49-F238E27FC236}">
                <a16:creationId xmlns:a16="http://schemas.microsoft.com/office/drawing/2014/main" id="{682C7AEC-ECDF-A2D1-93A2-315AE645770C}"/>
              </a:ext>
            </a:extLst>
          </p:cNvPr>
          <p:cNvSpPr txBox="1"/>
          <p:nvPr/>
        </p:nvSpPr>
        <p:spPr>
          <a:xfrm>
            <a:off x="471377" y="5380074"/>
            <a:ext cx="105226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From the pie chart shown above we can see that the launch site KSC LC-39A had the most successful launches among all the launch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13139" y="1602607"/>
            <a:ext cx="11363726" cy="44857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a:rPr>
              <a:t>Project background and context</a:t>
            </a:r>
          </a:p>
          <a:p>
            <a:pPr algn="just">
              <a:buNone/>
            </a:pPr>
            <a:r>
              <a:rPr lang="en-US" sz="2200">
                <a:solidFill>
                  <a:schemeClr val="accent3">
                    <a:lumMod val="25000"/>
                  </a:schemeClr>
                </a:solidFill>
                <a:latin typeface="IBM Plex Mono Text"/>
              </a:rPr>
              <a:t>   </a:t>
            </a:r>
            <a:r>
              <a:rPr lang="en-US" sz="1800">
                <a:solidFill>
                  <a:schemeClr val="accent3">
                    <a:lumMod val="25000"/>
                  </a:schemeClr>
                </a:solidFill>
                <a:latin typeface="IBM Plex Mono Tex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0" indent="0">
              <a:spcBef>
                <a:spcPts val="1400"/>
              </a:spcBef>
              <a:buNone/>
            </a:pPr>
            <a:endParaRPr lang="en-US" sz="2200">
              <a:solidFill>
                <a:schemeClr val="accent3">
                  <a:lumMod val="25000"/>
                </a:schemeClr>
              </a:solidFill>
              <a:latin typeface="Abadi"/>
            </a:endParaRPr>
          </a:p>
          <a:p>
            <a:pPr>
              <a:spcBef>
                <a:spcPts val="1400"/>
              </a:spcBef>
            </a:pPr>
            <a:r>
              <a:rPr lang="en-US" sz="2200">
                <a:solidFill>
                  <a:schemeClr val="accent3">
                    <a:lumMod val="25000"/>
                  </a:schemeClr>
                </a:solidFill>
                <a:latin typeface="Abadi" panose="020B0604020104020204" pitchFamily="34" charset="0"/>
              </a:rPr>
              <a:t>Problems you want to find answers</a:t>
            </a:r>
          </a:p>
          <a:p>
            <a:pPr>
              <a:spcBef>
                <a:spcPts val="1400"/>
              </a:spcBef>
              <a:buFont typeface="Wingdings"/>
              <a:buChar char="Ø"/>
            </a:pPr>
            <a:r>
              <a:rPr lang="en-US" sz="1600">
                <a:solidFill>
                  <a:schemeClr val="accent3">
                    <a:lumMod val="25000"/>
                  </a:schemeClr>
                </a:solidFill>
                <a:latin typeface="Abadi"/>
              </a:rPr>
              <a:t>What Factors determine if the rocket will launch successfully?</a:t>
            </a:r>
          </a:p>
          <a:p>
            <a:pPr>
              <a:spcBef>
                <a:spcPts val="1400"/>
              </a:spcBef>
              <a:buFont typeface="Wingdings"/>
              <a:buChar char="Ø"/>
            </a:pPr>
            <a:r>
              <a:rPr lang="en-US" sz="1600">
                <a:solidFill>
                  <a:schemeClr val="accent3">
                    <a:lumMod val="25000"/>
                  </a:schemeClr>
                </a:solidFill>
                <a:latin typeface="Abadi"/>
              </a:rPr>
              <a:t>The interaction among various features that determine the success rate of a successful landing</a:t>
            </a:r>
          </a:p>
          <a:p>
            <a:pPr>
              <a:spcBef>
                <a:spcPts val="1400"/>
              </a:spcBef>
              <a:buFont typeface="Wingdings"/>
              <a:buChar char="Ø"/>
            </a:pPr>
            <a:r>
              <a:rPr lang="en-US" sz="1600">
                <a:solidFill>
                  <a:schemeClr val="accent3">
                    <a:lumMod val="25000"/>
                  </a:schemeClr>
                </a:solidFill>
                <a:latin typeface="Abadi"/>
              </a:rPr>
              <a:t>What operating conditions need to be in place to ensure a successful landing program?</a:t>
            </a:r>
            <a:endParaRPr lang="en-US" sz="16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67476" y="919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a:solidFill>
                  <a:srgbClr val="0B49CB"/>
                </a:solidFill>
                <a:latin typeface="Calibri"/>
              </a:rPr>
              <a:t>Pie chart showing the Launch site with the highest launch success ratio</a:t>
            </a:r>
            <a:endParaRPr lang="en-US" sz="2800">
              <a:latin typeface="Calibri"/>
            </a:endParaRPr>
          </a:p>
          <a:p>
            <a:endParaRPr lang="en-US" sz="2800">
              <a:latin typeface="Calibri"/>
            </a:endParaRPr>
          </a:p>
          <a:p>
            <a:endParaRPr lang="en-US" sz="2800">
              <a:solidFill>
                <a:srgbClr val="0B49CB"/>
              </a:solidFill>
              <a:latin typeface="Calibri"/>
            </a:endParaRPr>
          </a:p>
        </p:txBody>
      </p:sp>
      <p:pic>
        <p:nvPicPr>
          <p:cNvPr id="2" name="Picture 3" descr="Chart, pie chart&#10;&#10;Description automatically generated">
            <a:extLst>
              <a:ext uri="{FF2B5EF4-FFF2-40B4-BE49-F238E27FC236}">
                <a16:creationId xmlns:a16="http://schemas.microsoft.com/office/drawing/2014/main" id="{ECB21D1B-C5C7-D2D3-5146-F03A7FA12AF2}"/>
              </a:ext>
            </a:extLst>
          </p:cNvPr>
          <p:cNvPicPr>
            <a:picLocks noChangeAspect="1"/>
          </p:cNvPicPr>
          <p:nvPr/>
        </p:nvPicPr>
        <p:blipFill>
          <a:blip r:embed="rId3"/>
          <a:stretch>
            <a:fillRect/>
          </a:stretch>
        </p:blipFill>
        <p:spPr>
          <a:xfrm>
            <a:off x="152400" y="1411599"/>
            <a:ext cx="11798595" cy="3272802"/>
          </a:xfrm>
          <a:prstGeom prst="rect">
            <a:avLst/>
          </a:prstGeom>
        </p:spPr>
      </p:pic>
      <p:sp>
        <p:nvSpPr>
          <p:cNvPr id="4" name="TextBox 3">
            <a:extLst>
              <a:ext uri="{FF2B5EF4-FFF2-40B4-BE49-F238E27FC236}">
                <a16:creationId xmlns:a16="http://schemas.microsoft.com/office/drawing/2014/main" id="{DC8F2942-0F3D-3B0A-6BB9-4864C9532910}"/>
              </a:ext>
            </a:extLst>
          </p:cNvPr>
          <p:cNvSpPr txBox="1"/>
          <p:nvPr/>
        </p:nvSpPr>
        <p:spPr>
          <a:xfrm>
            <a:off x="267586" y="5185144"/>
            <a:ext cx="90429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From the above pie chart we can see that the launch site KSC LC-39A has a success rate of 76.9% and a failure rate of 23.1%</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a:solidFill>
                  <a:srgbClr val="0B49CB"/>
                </a:solidFill>
                <a:latin typeface="Abadi"/>
              </a:rPr>
              <a:t>Scatter plots of Payload vs Launch Outcome for all sites, with different payload selected in the range slider</a:t>
            </a:r>
            <a:endParaRPr lang="en-US" sz="2800">
              <a:latin typeface="Abadi"/>
            </a:endParaRPr>
          </a:p>
          <a:p>
            <a:endParaRPr lang="en-US" sz="2800">
              <a:solidFill>
                <a:srgbClr val="0B49CB"/>
              </a:solidFill>
              <a:latin typeface="Abadi"/>
            </a:endParaRPr>
          </a:p>
        </p:txBody>
      </p:sp>
      <p:pic>
        <p:nvPicPr>
          <p:cNvPr id="2" name="Picture 3" descr="A picture containing table&#10;&#10;Description automatically generated">
            <a:extLst>
              <a:ext uri="{FF2B5EF4-FFF2-40B4-BE49-F238E27FC236}">
                <a16:creationId xmlns:a16="http://schemas.microsoft.com/office/drawing/2014/main" id="{1C9AD101-73DC-4A5C-51C3-6D4E971FC1C9}"/>
              </a:ext>
            </a:extLst>
          </p:cNvPr>
          <p:cNvPicPr>
            <a:picLocks noChangeAspect="1"/>
          </p:cNvPicPr>
          <p:nvPr/>
        </p:nvPicPr>
        <p:blipFill>
          <a:blip r:embed="rId3"/>
          <a:stretch>
            <a:fillRect/>
          </a:stretch>
        </p:blipFill>
        <p:spPr>
          <a:xfrm>
            <a:off x="37212" y="3552748"/>
            <a:ext cx="9689803" cy="3252385"/>
          </a:xfrm>
          <a:prstGeom prst="rect">
            <a:avLst/>
          </a:prstGeom>
        </p:spPr>
      </p:pic>
      <p:pic>
        <p:nvPicPr>
          <p:cNvPr id="4" name="Picture 5" descr="Scatter chart&#10;&#10;Description automatically generated">
            <a:extLst>
              <a:ext uri="{FF2B5EF4-FFF2-40B4-BE49-F238E27FC236}">
                <a16:creationId xmlns:a16="http://schemas.microsoft.com/office/drawing/2014/main" id="{9F5F43A3-9051-82C8-24C1-BC0C200321B7}"/>
              </a:ext>
            </a:extLst>
          </p:cNvPr>
          <p:cNvPicPr>
            <a:picLocks noChangeAspect="1"/>
          </p:cNvPicPr>
          <p:nvPr/>
        </p:nvPicPr>
        <p:blipFill>
          <a:blip r:embed="rId4"/>
          <a:stretch>
            <a:fillRect/>
          </a:stretch>
        </p:blipFill>
        <p:spPr>
          <a:xfrm>
            <a:off x="125819" y="1036378"/>
            <a:ext cx="9512595" cy="3199224"/>
          </a:xfrm>
          <a:prstGeom prst="rect">
            <a:avLst/>
          </a:prstGeom>
        </p:spPr>
      </p:pic>
      <p:sp>
        <p:nvSpPr>
          <p:cNvPr id="6" name="TextBox 5">
            <a:extLst>
              <a:ext uri="{FF2B5EF4-FFF2-40B4-BE49-F238E27FC236}">
                <a16:creationId xmlns:a16="http://schemas.microsoft.com/office/drawing/2014/main" id="{5BC7AE22-A2D9-8EC6-5BCD-55BE637C1AE6}"/>
              </a:ext>
            </a:extLst>
          </p:cNvPr>
          <p:cNvSpPr txBox="1"/>
          <p:nvPr/>
        </p:nvSpPr>
        <p:spPr>
          <a:xfrm>
            <a:off x="9801447" y="1375145"/>
            <a:ext cx="229131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a:cs typeface="Calibri"/>
              </a:rPr>
              <a:t>We can see that the success rates for low weighted payloads is higher than the heavy weighted payloads</a:t>
            </a:r>
          </a:p>
        </p:txBody>
      </p:sp>
      <p:sp>
        <p:nvSpPr>
          <p:cNvPr id="7" name="TextBox 6">
            <a:extLst>
              <a:ext uri="{FF2B5EF4-FFF2-40B4-BE49-F238E27FC236}">
                <a16:creationId xmlns:a16="http://schemas.microsoft.com/office/drawing/2014/main" id="{6F126537-102E-BEA7-7734-079D05BDFA47}"/>
              </a:ext>
            </a:extLst>
          </p:cNvPr>
          <p:cNvSpPr txBox="1"/>
          <p:nvPr/>
        </p:nvSpPr>
        <p:spPr>
          <a:xfrm>
            <a:off x="4291345" y="1482577"/>
            <a:ext cx="464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Low weighted payload: 0kg - 4000kg</a:t>
            </a:r>
          </a:p>
        </p:txBody>
      </p:sp>
      <p:sp>
        <p:nvSpPr>
          <p:cNvPr id="8" name="TextBox 7">
            <a:extLst>
              <a:ext uri="{FF2B5EF4-FFF2-40B4-BE49-F238E27FC236}">
                <a16:creationId xmlns:a16="http://schemas.microsoft.com/office/drawing/2014/main" id="{49D14766-1D85-03A1-DB1F-A7C490DF2EE8}"/>
              </a:ext>
            </a:extLst>
          </p:cNvPr>
          <p:cNvSpPr txBox="1"/>
          <p:nvPr/>
        </p:nvSpPr>
        <p:spPr>
          <a:xfrm>
            <a:off x="4176159" y="4238181"/>
            <a:ext cx="464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Heavy  weighted payload: 4000kg - 10000kg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
        <p:nvSpPr>
          <p:cNvPr id="3" name="Slide Number Placeholder 2">
            <a:extLst>
              <a:ext uri="{FF2B5EF4-FFF2-40B4-BE49-F238E27FC236}">
                <a16:creationId xmlns:a16="http://schemas.microsoft.com/office/drawing/2014/main" id="{4B594529-61F6-66DD-7B36-192A53335E96}"/>
              </a:ext>
            </a:extLst>
          </p:cNvPr>
          <p:cNvSpPr>
            <a:spLocks noGrp="1"/>
          </p:cNvSpPr>
          <p:nvPr>
            <p:ph type="sldNum" sz="quarter" idx="12"/>
          </p:nvPr>
        </p:nvSpPr>
        <p:spPr/>
        <p:txBody>
          <a:bodyPr/>
          <a:lstStyle/>
          <a:p>
            <a:fld id="{A190C97C-0095-2443-AC12-FA4CBA4ACD4D}" type="slidenum">
              <a:rPr lang="en-US" smtClean="0"/>
              <a:t>42</a:t>
            </a:fld>
            <a:endParaRPr lang="en-US"/>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3" name="Picture 5" descr="Graphical user interface, text, application&#10;&#10;Description automatically generated">
            <a:extLst>
              <a:ext uri="{FF2B5EF4-FFF2-40B4-BE49-F238E27FC236}">
                <a16:creationId xmlns:a16="http://schemas.microsoft.com/office/drawing/2014/main" id="{2638A039-ECF0-1CD1-DB4E-9723A95186A8}"/>
              </a:ext>
            </a:extLst>
          </p:cNvPr>
          <p:cNvPicPr>
            <a:picLocks noChangeAspect="1"/>
          </p:cNvPicPr>
          <p:nvPr/>
        </p:nvPicPr>
        <p:blipFill>
          <a:blip r:embed="rId3"/>
          <a:stretch>
            <a:fillRect/>
          </a:stretch>
        </p:blipFill>
        <p:spPr>
          <a:xfrm>
            <a:off x="108097" y="1286208"/>
            <a:ext cx="10646397" cy="2613084"/>
          </a:xfrm>
          <a:prstGeom prst="rect">
            <a:avLst/>
          </a:prstGeom>
        </p:spPr>
      </p:pic>
      <p:pic>
        <p:nvPicPr>
          <p:cNvPr id="2" name="Picture 4" descr="Chart, bar chart&#10;&#10;Description automatically generated">
            <a:extLst>
              <a:ext uri="{FF2B5EF4-FFF2-40B4-BE49-F238E27FC236}">
                <a16:creationId xmlns:a16="http://schemas.microsoft.com/office/drawing/2014/main" id="{DD8BCCA2-D2CB-4BE0-61F5-2F5BCB34F1A6}"/>
              </a:ext>
            </a:extLst>
          </p:cNvPr>
          <p:cNvPicPr>
            <a:picLocks noChangeAspect="1"/>
          </p:cNvPicPr>
          <p:nvPr/>
        </p:nvPicPr>
        <p:blipFill>
          <a:blip r:embed="rId4"/>
          <a:stretch>
            <a:fillRect/>
          </a:stretch>
        </p:blipFill>
        <p:spPr>
          <a:xfrm>
            <a:off x="5601586" y="3192662"/>
            <a:ext cx="5108945" cy="3423212"/>
          </a:xfrm>
          <a:prstGeom prst="rect">
            <a:avLst/>
          </a:prstGeom>
        </p:spPr>
      </p:pic>
      <p:sp>
        <p:nvSpPr>
          <p:cNvPr id="5" name="TextBox 4">
            <a:extLst>
              <a:ext uri="{FF2B5EF4-FFF2-40B4-BE49-F238E27FC236}">
                <a16:creationId xmlns:a16="http://schemas.microsoft.com/office/drawing/2014/main" id="{5439D059-FB7F-5875-8A42-A0BE2903FEC3}"/>
              </a:ext>
            </a:extLst>
          </p:cNvPr>
          <p:cNvSpPr txBox="1"/>
          <p:nvPr/>
        </p:nvSpPr>
        <p:spPr>
          <a:xfrm>
            <a:off x="870098" y="4405423"/>
            <a:ext cx="4648199" cy="23064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spcBef>
                <a:spcPts val="1400"/>
              </a:spcBef>
              <a:buFont typeface="Arial"/>
              <a:buChar char="•"/>
            </a:pPr>
            <a:r>
              <a:rPr lang="en-US" b="1" i="1">
                <a:ea typeface="+mn-lt"/>
                <a:cs typeface="+mn-lt"/>
              </a:rPr>
              <a:t>We can see that the decision tree classifier is the classification model with the highest classification accuracy</a:t>
            </a:r>
            <a:endParaRPr lang="en-US"/>
          </a:p>
          <a:p>
            <a:pPr marL="285750" indent="-285750">
              <a:lnSpc>
                <a:spcPct val="150000"/>
              </a:lnSpc>
              <a:spcBef>
                <a:spcPts val="1400"/>
              </a:spcBef>
              <a:buFont typeface="Arial"/>
              <a:buChar char="•"/>
            </a:pPr>
            <a:endParaRPr lang="en-US" b="1" i="1">
              <a:ea typeface="+mn-lt"/>
              <a:cs typeface="+mn-lt"/>
            </a:endParaRPr>
          </a:p>
          <a:p>
            <a:pPr algn="l">
              <a:lnSpc>
                <a:spcPct val="150000"/>
              </a:lnSpc>
            </a:pPr>
            <a:endParaRPr lang="en-US" b="1" i="1">
              <a:cs typeface="Calibri"/>
            </a:endParaRPr>
          </a:p>
        </p:txBody>
      </p:sp>
    </p:spTree>
    <p:extLst>
      <p:ext uri="{BB962C8B-B14F-4D97-AF65-F5344CB8AC3E}">
        <p14:creationId xmlns:p14="http://schemas.microsoft.com/office/powerpoint/2010/main" val="1521735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2">
            <a:extLst>
              <a:ext uri="{FF2B5EF4-FFF2-40B4-BE49-F238E27FC236}">
                <a16:creationId xmlns:a16="http://schemas.microsoft.com/office/drawing/2014/main" id="{CD14DEED-30DB-9431-3C85-2EE74FE8765A}"/>
              </a:ext>
            </a:extLst>
          </p:cNvPr>
          <p:cNvPicPr>
            <a:picLocks noChangeAspect="1"/>
          </p:cNvPicPr>
          <p:nvPr/>
        </p:nvPicPr>
        <p:blipFill>
          <a:blip r:embed="rId3"/>
          <a:stretch>
            <a:fillRect/>
          </a:stretch>
        </p:blipFill>
        <p:spPr>
          <a:xfrm>
            <a:off x="5745906" y="1487292"/>
            <a:ext cx="6061275" cy="3747584"/>
          </a:xfrm>
          <a:prstGeom prst="rect">
            <a:avLst/>
          </a:prstGeom>
        </p:spPr>
      </p:pic>
      <p:sp>
        <p:nvSpPr>
          <p:cNvPr id="3" name="TextBox 2">
            <a:extLst>
              <a:ext uri="{FF2B5EF4-FFF2-40B4-BE49-F238E27FC236}">
                <a16:creationId xmlns:a16="http://schemas.microsoft.com/office/drawing/2014/main" id="{CDD49509-04A1-13BA-8F30-F924EF3D5F5F}"/>
              </a:ext>
            </a:extLst>
          </p:cNvPr>
          <p:cNvSpPr txBox="1"/>
          <p:nvPr/>
        </p:nvSpPr>
        <p:spPr>
          <a:xfrm>
            <a:off x="692552" y="1522070"/>
            <a:ext cx="5135300" cy="39174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spcBef>
                <a:spcPts val="1400"/>
              </a:spcBef>
              <a:buFont typeface="Arial"/>
              <a:buChar char="•"/>
            </a:pPr>
            <a:r>
              <a:rPr lang="en-US" sz="2000" b="1" i="1">
                <a:solidFill>
                  <a:schemeClr val="accent3">
                    <a:lumMod val="25000"/>
                  </a:schemeClr>
                </a:solidFill>
                <a:ea typeface="+mn-lt"/>
                <a:cs typeface="+mn-lt"/>
              </a:rPr>
              <a:t>The confusion matrix for the decision tree classifier shows that the classifier can distinguish between the different classes. </a:t>
            </a:r>
          </a:p>
          <a:p>
            <a:pPr marL="285750" indent="-285750">
              <a:lnSpc>
                <a:spcPct val="150000"/>
              </a:lnSpc>
              <a:spcBef>
                <a:spcPts val="1400"/>
              </a:spcBef>
              <a:buFont typeface="Arial"/>
              <a:buChar char="•"/>
            </a:pPr>
            <a:r>
              <a:rPr lang="en-US" sz="2000" b="1" i="1">
                <a:solidFill>
                  <a:schemeClr val="accent3">
                    <a:lumMod val="25000"/>
                  </a:schemeClr>
                </a:solidFill>
                <a:ea typeface="+mn-lt"/>
                <a:cs typeface="+mn-lt"/>
              </a:rPr>
              <a:t>The major problem is the false positives .i.e., unsuccessful landing marked as successful landing by the classifier.</a:t>
            </a:r>
            <a:endParaRPr lang="en-US" sz="2000" b="1" i="1">
              <a:solidFill>
                <a:schemeClr val="accent3">
                  <a:lumMod val="25000"/>
                </a:schemeClr>
              </a:solidFill>
              <a:cs typeface="Calibri"/>
            </a:endParaRPr>
          </a:p>
          <a:p>
            <a:pPr algn="l">
              <a:lnSpc>
                <a:spcPct val="150000"/>
              </a:lnSpc>
            </a:pPr>
            <a:endParaRPr lang="en-US" sz="2000" b="1" i="1">
              <a:cs typeface="Calibri"/>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980959" cy="4005780"/>
          </a:xfrm>
          <a:prstGeom prst="rect">
            <a:avLst/>
          </a:prstGeom>
        </p:spPr>
        <p:txBody>
          <a:bodyPr lIns="91440" tIns="45720" rIns="91440" bIns="45720" anchor="t">
            <a:normAutofit/>
          </a:bodyPr>
          <a:lstStyle/>
          <a:p>
            <a:pPr marL="0" indent="0">
              <a:lnSpc>
                <a:spcPct val="100000"/>
              </a:lnSpc>
              <a:spcBef>
                <a:spcPts val="1400"/>
              </a:spcBef>
              <a:buNone/>
            </a:pPr>
            <a:r>
              <a:rPr lang="en-US" b="1">
                <a:solidFill>
                  <a:srgbClr val="7030A0"/>
                </a:solidFill>
                <a:ea typeface="+mn-lt"/>
                <a:cs typeface="+mn-lt"/>
              </a:rPr>
              <a:t>We can conclude that:</a:t>
            </a:r>
            <a:endParaRPr lang="en-US" b="1">
              <a:solidFill>
                <a:srgbClr val="7030A0"/>
              </a:solidFill>
              <a:cs typeface="Calibri"/>
            </a:endParaRPr>
          </a:p>
          <a:p>
            <a:pPr>
              <a:lnSpc>
                <a:spcPct val="100000"/>
              </a:lnSpc>
              <a:spcBef>
                <a:spcPts val="1400"/>
              </a:spcBef>
            </a:pPr>
            <a:r>
              <a:rPr lang="en-US" sz="2200" b="1" i="1">
                <a:solidFill>
                  <a:schemeClr val="accent3">
                    <a:lumMod val="25000"/>
                  </a:schemeClr>
                </a:solidFill>
                <a:ea typeface="+mn-lt"/>
                <a:cs typeface="+mn-lt"/>
              </a:rPr>
              <a:t>The larger the flight amount at a launch site, the greater the success rate at a launch site.</a:t>
            </a:r>
          </a:p>
          <a:p>
            <a:pPr>
              <a:lnSpc>
                <a:spcPct val="100000"/>
              </a:lnSpc>
              <a:spcBef>
                <a:spcPts val="1400"/>
              </a:spcBef>
            </a:pPr>
            <a:r>
              <a:rPr lang="en-US" sz="2200" b="1" i="1">
                <a:ea typeface="+mn-lt"/>
                <a:cs typeface="+mn-lt"/>
              </a:rPr>
              <a:t>Launch success rate started to increase in 2013 till 2020.</a:t>
            </a:r>
          </a:p>
          <a:p>
            <a:pPr>
              <a:lnSpc>
                <a:spcPct val="100000"/>
              </a:lnSpc>
              <a:spcBef>
                <a:spcPts val="1400"/>
              </a:spcBef>
            </a:pPr>
            <a:r>
              <a:rPr lang="en-US" sz="2200" b="1" i="1">
                <a:solidFill>
                  <a:schemeClr val="accent3">
                    <a:lumMod val="25000"/>
                  </a:schemeClr>
                </a:solidFill>
                <a:ea typeface="+mn-lt"/>
                <a:cs typeface="+mn-lt"/>
              </a:rPr>
              <a:t>Orbits </a:t>
            </a:r>
            <a:r>
              <a:rPr lang="en-US" sz="2200" b="1" i="1">
                <a:ea typeface="+mn-lt"/>
                <a:cs typeface="+mn-lt"/>
              </a:rPr>
              <a:t>ES-L1, GEO, HEO, SSO, VLEO had the most success rate.</a:t>
            </a:r>
          </a:p>
          <a:p>
            <a:pPr>
              <a:lnSpc>
                <a:spcPct val="100000"/>
              </a:lnSpc>
              <a:spcBef>
                <a:spcPts val="1400"/>
              </a:spcBef>
            </a:pPr>
            <a:r>
              <a:rPr lang="en-US" sz="2200" b="1" i="1">
                <a:solidFill>
                  <a:schemeClr val="accent3">
                    <a:lumMod val="25000"/>
                  </a:schemeClr>
                </a:solidFill>
                <a:ea typeface="+mn-lt"/>
                <a:cs typeface="+mn-lt"/>
              </a:rPr>
              <a:t>KSC LC-39A had the most successful launches of any sites.</a:t>
            </a:r>
          </a:p>
          <a:p>
            <a:pPr>
              <a:lnSpc>
                <a:spcPct val="100000"/>
              </a:lnSpc>
              <a:spcBef>
                <a:spcPts val="1400"/>
              </a:spcBef>
            </a:pPr>
            <a:r>
              <a:rPr lang="en-US" sz="2200" b="1" i="1">
                <a:solidFill>
                  <a:schemeClr val="accent3">
                    <a:lumMod val="25000"/>
                  </a:schemeClr>
                </a:solidFill>
                <a:ea typeface="+mn-lt"/>
                <a:cs typeface="+mn-lt"/>
              </a:rPr>
              <a:t>The Decision tree classifier is the best machine learning algorithm for predictive analysis (classification).</a:t>
            </a:r>
          </a:p>
          <a:p>
            <a:pPr>
              <a:lnSpc>
                <a:spcPct val="100000"/>
              </a:lnSpc>
              <a:spcBef>
                <a:spcPts val="1400"/>
              </a:spcBef>
            </a:pPr>
            <a:endParaRPr lang="en-US" sz="2200">
              <a:ea typeface="+mn-lt"/>
              <a:cs typeface="+mn-lt"/>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1591-2278-09B6-2CCB-DDDE6A64D87D}"/>
              </a:ext>
            </a:extLst>
          </p:cNvPr>
          <p:cNvSpPr>
            <a:spLocks noGrp="1"/>
          </p:cNvSpPr>
          <p:nvPr>
            <p:ph type="title"/>
          </p:nvPr>
        </p:nvSpPr>
        <p:spPr/>
        <p:txBody>
          <a:bodyPr lIns="91440" tIns="45720" rIns="91440" bIns="45720" anchor="t"/>
          <a:lstStyle/>
          <a:p>
            <a:r>
              <a:rPr lang="en-US" sz="3600" u="sng">
                <a:solidFill>
                  <a:srgbClr val="1C7DDB"/>
                </a:solidFill>
                <a:latin typeface="Abadi"/>
                <a:cs typeface="Calibri Light"/>
              </a:rPr>
              <a:t>Acknowledgements</a:t>
            </a:r>
            <a:endParaRPr lang="en-US" sz="3600" u="sng">
              <a:solidFill>
                <a:srgbClr val="1C7DDB"/>
              </a:solidFill>
              <a:latin typeface="Abadi"/>
            </a:endParaRPr>
          </a:p>
        </p:txBody>
      </p:sp>
      <p:sp>
        <p:nvSpPr>
          <p:cNvPr id="3" name="Content Placeholder 2">
            <a:extLst>
              <a:ext uri="{FF2B5EF4-FFF2-40B4-BE49-F238E27FC236}">
                <a16:creationId xmlns:a16="http://schemas.microsoft.com/office/drawing/2014/main" id="{B3030984-B188-6D38-341E-42928D317FE0}"/>
              </a:ext>
            </a:extLst>
          </p:cNvPr>
          <p:cNvSpPr>
            <a:spLocks noGrp="1"/>
          </p:cNvSpPr>
          <p:nvPr>
            <p:ph idx="1"/>
          </p:nvPr>
        </p:nvSpPr>
        <p:spPr>
          <a:xfrm>
            <a:off x="751390" y="1314410"/>
            <a:ext cx="10563827" cy="4679287"/>
          </a:xfrm>
        </p:spPr>
        <p:txBody>
          <a:bodyPr lIns="91440" tIns="45720" rIns="91440" bIns="45720" anchor="t"/>
          <a:lstStyle/>
          <a:p>
            <a:r>
              <a:rPr lang="en-US" sz="2400">
                <a:cs typeface="Calibri"/>
              </a:rPr>
              <a:t>GitHub repository URL:</a:t>
            </a:r>
          </a:p>
          <a:p>
            <a:pPr marL="0" indent="0">
              <a:buNone/>
            </a:pPr>
            <a:r>
              <a:rPr lang="en-US" sz="2000">
                <a:solidFill>
                  <a:srgbClr val="1C7DDB"/>
                </a:solidFill>
                <a:ea typeface="+mn-lt"/>
                <a:cs typeface="+mn-lt"/>
                <a:hlinkClick r:id="rId2"/>
              </a:rPr>
              <a:t>https://github.com/indranilch2014/Capstone-project-SpaceX</a:t>
            </a:r>
            <a:endParaRPr lang="en-US" sz="2000">
              <a:solidFill>
                <a:srgbClr val="1C7DDB"/>
              </a:solidFill>
              <a:cs typeface="Calibri"/>
            </a:endParaRPr>
          </a:p>
          <a:p>
            <a:pPr marL="0" indent="0">
              <a:buNone/>
            </a:pPr>
            <a:endParaRPr lang="en-US" sz="2000">
              <a:solidFill>
                <a:srgbClr val="1C7DDB"/>
              </a:solidFill>
              <a:cs typeface="Calibri"/>
            </a:endParaRPr>
          </a:p>
          <a:p>
            <a:r>
              <a:rPr lang="en-US">
                <a:cs typeface="Calibri"/>
              </a:rPr>
              <a:t>Instructors:</a:t>
            </a:r>
            <a:endParaRPr lang="en-US"/>
          </a:p>
          <a:p>
            <a:pPr>
              <a:buNone/>
            </a:pPr>
            <a:r>
              <a:rPr lang="en-IN" b="1">
                <a:solidFill>
                  <a:srgbClr val="24292F"/>
                </a:solidFill>
                <a:ea typeface="+mn-lt"/>
                <a:cs typeface="+mn-lt"/>
              </a:rPr>
              <a:t>   </a:t>
            </a:r>
            <a:r>
              <a:rPr lang="en-IN" sz="2000" i="1">
                <a:solidFill>
                  <a:srgbClr val="24292F"/>
                </a:solidFill>
                <a:ea typeface="+mn-lt"/>
                <a:cs typeface="+mn-lt"/>
              </a:rPr>
              <a:t>Rav Ahuja, Alex </a:t>
            </a:r>
            <a:r>
              <a:rPr lang="en-IN" sz="2000" i="1" err="1">
                <a:solidFill>
                  <a:srgbClr val="24292F"/>
                </a:solidFill>
                <a:ea typeface="+mn-lt"/>
                <a:cs typeface="+mn-lt"/>
              </a:rPr>
              <a:t>Aklson</a:t>
            </a:r>
            <a:r>
              <a:rPr lang="en-IN" sz="2000" i="1">
                <a:solidFill>
                  <a:srgbClr val="24292F"/>
                </a:solidFill>
                <a:ea typeface="+mn-lt"/>
                <a:cs typeface="+mn-lt"/>
              </a:rPr>
              <a:t>, </a:t>
            </a:r>
            <a:r>
              <a:rPr lang="en-IN" sz="2000" i="1" err="1">
                <a:solidFill>
                  <a:srgbClr val="24292F"/>
                </a:solidFill>
                <a:ea typeface="+mn-lt"/>
                <a:cs typeface="+mn-lt"/>
              </a:rPr>
              <a:t>Aije</a:t>
            </a:r>
            <a:r>
              <a:rPr lang="en-IN" sz="2000" i="1">
                <a:solidFill>
                  <a:srgbClr val="24292F"/>
                </a:solidFill>
                <a:ea typeface="+mn-lt"/>
                <a:cs typeface="+mn-lt"/>
              </a:rPr>
              <a:t> </a:t>
            </a:r>
            <a:r>
              <a:rPr lang="en-IN" sz="2000" i="1" err="1">
                <a:solidFill>
                  <a:srgbClr val="24292F"/>
                </a:solidFill>
                <a:ea typeface="+mn-lt"/>
                <a:cs typeface="+mn-lt"/>
              </a:rPr>
              <a:t>Egwaikhide</a:t>
            </a:r>
            <a:r>
              <a:rPr lang="en-IN" sz="2000" i="1">
                <a:solidFill>
                  <a:srgbClr val="24292F"/>
                </a:solidFill>
                <a:ea typeface="+mn-lt"/>
                <a:cs typeface="+mn-lt"/>
              </a:rPr>
              <a:t>,  Lakshmi Holla,  Svetlana Levitan, Romeo Kienzler, </a:t>
            </a:r>
            <a:r>
              <a:rPr lang="en-IN" sz="2000" i="1" err="1">
                <a:solidFill>
                  <a:srgbClr val="24292F"/>
                </a:solidFill>
                <a:ea typeface="+mn-lt"/>
                <a:cs typeface="+mn-lt"/>
              </a:rPr>
              <a:t>Polong</a:t>
            </a:r>
            <a:r>
              <a:rPr lang="en-IN" sz="2000" i="1">
                <a:solidFill>
                  <a:srgbClr val="24292F"/>
                </a:solidFill>
                <a:ea typeface="+mn-lt"/>
                <a:cs typeface="+mn-lt"/>
              </a:rPr>
              <a:t> Lin, Joseph Santarcangelo, </a:t>
            </a:r>
            <a:endParaRPr lang="en-US" sz="2000" i="1">
              <a:solidFill>
                <a:srgbClr val="000000"/>
              </a:solidFill>
              <a:ea typeface="+mn-lt"/>
              <a:cs typeface="+mn-lt"/>
            </a:endParaRPr>
          </a:p>
          <a:p>
            <a:pPr>
              <a:buNone/>
            </a:pPr>
            <a:r>
              <a:rPr lang="en-IN" sz="2000" i="1">
                <a:solidFill>
                  <a:srgbClr val="24292F"/>
                </a:solidFill>
                <a:ea typeface="+mn-lt"/>
                <a:cs typeface="+mn-lt"/>
              </a:rPr>
              <a:t>    Nayef Abo </a:t>
            </a:r>
            <a:r>
              <a:rPr lang="en-IN" sz="2000" i="1" err="1">
                <a:solidFill>
                  <a:srgbClr val="24292F"/>
                </a:solidFill>
                <a:ea typeface="+mn-lt"/>
                <a:cs typeface="+mn-lt"/>
              </a:rPr>
              <a:t>Tayoun</a:t>
            </a:r>
            <a:r>
              <a:rPr lang="en-IN" sz="2000" i="1">
                <a:solidFill>
                  <a:srgbClr val="24292F"/>
                </a:solidFill>
                <a:ea typeface="+mn-lt"/>
                <a:cs typeface="+mn-lt"/>
              </a:rPr>
              <a:t>, Azim </a:t>
            </a:r>
            <a:r>
              <a:rPr lang="en-IN" sz="2000" i="1" err="1">
                <a:solidFill>
                  <a:srgbClr val="24292F"/>
                </a:solidFill>
                <a:ea typeface="+mn-lt"/>
                <a:cs typeface="+mn-lt"/>
              </a:rPr>
              <a:t>Hirjani</a:t>
            </a:r>
            <a:r>
              <a:rPr lang="en-IN" sz="2000" i="1">
                <a:solidFill>
                  <a:srgbClr val="24292F"/>
                </a:solidFill>
                <a:ea typeface="+mn-lt"/>
                <a:cs typeface="+mn-lt"/>
              </a:rPr>
              <a:t>, Hima </a:t>
            </a:r>
            <a:r>
              <a:rPr lang="en-IN" sz="2000" i="1" err="1">
                <a:solidFill>
                  <a:srgbClr val="24292F"/>
                </a:solidFill>
                <a:ea typeface="+mn-lt"/>
                <a:cs typeface="+mn-lt"/>
              </a:rPr>
              <a:t>Vasudevan,Saishruthi</a:t>
            </a:r>
            <a:r>
              <a:rPr lang="en-IN" sz="2000" i="1">
                <a:solidFill>
                  <a:srgbClr val="24292F"/>
                </a:solidFill>
                <a:ea typeface="+mn-lt"/>
                <a:cs typeface="+mn-lt"/>
              </a:rPr>
              <a:t> Swaminathan, </a:t>
            </a:r>
            <a:endParaRPr lang="en-US" sz="2000" i="1">
              <a:solidFill>
                <a:srgbClr val="000000"/>
              </a:solidFill>
              <a:ea typeface="+mn-lt"/>
              <a:cs typeface="+mn-lt"/>
            </a:endParaRPr>
          </a:p>
          <a:p>
            <a:pPr>
              <a:buNone/>
            </a:pPr>
            <a:r>
              <a:rPr lang="en-IN" sz="2000" i="1">
                <a:solidFill>
                  <a:srgbClr val="24292F"/>
                </a:solidFill>
                <a:ea typeface="+mn-lt"/>
                <a:cs typeface="+mn-lt"/>
              </a:rPr>
              <a:t>    Saeed </a:t>
            </a:r>
            <a:r>
              <a:rPr lang="en-IN" sz="2000" i="1" err="1">
                <a:solidFill>
                  <a:srgbClr val="24292F"/>
                </a:solidFill>
                <a:ea typeface="+mn-lt"/>
                <a:cs typeface="+mn-lt"/>
              </a:rPr>
              <a:t>Aghabozorgi</a:t>
            </a:r>
            <a:r>
              <a:rPr lang="en-IN" sz="2000" i="1">
                <a:solidFill>
                  <a:srgbClr val="24292F"/>
                </a:solidFill>
                <a:ea typeface="+mn-lt"/>
                <a:cs typeface="+mn-lt"/>
              </a:rPr>
              <a:t>, Yan Luo</a:t>
            </a:r>
            <a:endParaRPr lang="en-US" sz="2000" i="1">
              <a:ea typeface="+mn-lt"/>
              <a:cs typeface="+mn-lt"/>
            </a:endParaRPr>
          </a:p>
          <a:p>
            <a:pPr marL="0" indent="0">
              <a:buNone/>
            </a:pPr>
            <a:endParaRPr lang="en-US" sz="2400" i="1">
              <a:cs typeface="Calibri"/>
            </a:endParaRPr>
          </a:p>
          <a:p>
            <a:pPr marL="342900" indent="-342900"/>
            <a:r>
              <a:rPr lang="en-US" sz="2400" i="1">
                <a:cs typeface="Calibri"/>
              </a:rPr>
              <a:t>Special thanks to the instructors:</a:t>
            </a:r>
            <a:endParaRPr lang="en-US">
              <a:cs typeface="Calibri" panose="020F0502020204030204"/>
            </a:endParaRPr>
          </a:p>
          <a:p>
            <a:pPr>
              <a:buNone/>
            </a:pPr>
            <a:r>
              <a:rPr lang="en-US" sz="2400" u="sng">
                <a:solidFill>
                  <a:srgbClr val="800080"/>
                </a:solidFill>
                <a:latin typeface="Carlito"/>
                <a:cs typeface="Calibri"/>
                <a:hlinkClick r:id="rId3"/>
              </a:rPr>
              <a:t>https://www.coursera.org/professional-certificates/ibm-data-science?#instructors</a:t>
            </a:r>
            <a:endParaRPr lang="en-US" sz="2400">
              <a:ea typeface="+mn-lt"/>
              <a:cs typeface="+mn-lt"/>
            </a:endParaRPr>
          </a:p>
          <a:p>
            <a:pPr marL="0" indent="0">
              <a:buNone/>
            </a:pPr>
            <a:endParaRPr lang="en-US" sz="2400" i="1">
              <a:cs typeface="Calibri"/>
            </a:endParaRPr>
          </a:p>
          <a:p>
            <a:pPr marL="0" indent="0">
              <a:buNone/>
            </a:pPr>
            <a:endParaRPr lang="en-US" sz="2400" i="1">
              <a:cs typeface="Calibri"/>
            </a:endParaRPr>
          </a:p>
        </p:txBody>
      </p:sp>
      <p:sp>
        <p:nvSpPr>
          <p:cNvPr id="5" name="Slide Number Placeholder 4">
            <a:extLst>
              <a:ext uri="{FF2B5EF4-FFF2-40B4-BE49-F238E27FC236}">
                <a16:creationId xmlns:a16="http://schemas.microsoft.com/office/drawing/2014/main" id="{44E37499-FA6D-49CB-EE88-4D41ED3F2EAA}"/>
              </a:ext>
            </a:extLst>
          </p:cNvPr>
          <p:cNvSpPr>
            <a:spLocks noGrp="1"/>
          </p:cNvSpPr>
          <p:nvPr>
            <p:ph type="sldNum" sz="quarter" idx="12"/>
          </p:nvPr>
        </p:nvSpPr>
        <p:spPr/>
        <p:txBody>
          <a:bodyPr/>
          <a:lstStyle/>
          <a:p>
            <a:fld id="{A190C97C-0095-2443-AC12-FA4CBA4ACD4D}" type="slidenum">
              <a:rPr lang="en-US" smtClean="0"/>
              <a:t>46</a:t>
            </a:fld>
            <a:endParaRPr lang="en-US"/>
          </a:p>
        </p:txBody>
      </p:sp>
    </p:spTree>
    <p:extLst>
      <p:ext uri="{BB962C8B-B14F-4D97-AF65-F5344CB8AC3E}">
        <p14:creationId xmlns:p14="http://schemas.microsoft.com/office/powerpoint/2010/main" val="2344832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4829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Appendix-1</a:t>
            </a:r>
            <a:endParaRPr lang="en-US">
              <a:solidFill>
                <a:srgbClr val="0B49CB"/>
              </a:solidFill>
            </a:endParaRPr>
          </a:p>
        </p:txBody>
      </p:sp>
      <p:pic>
        <p:nvPicPr>
          <p:cNvPr id="2" name="Picture 2" descr="Table&#10;&#10;Description automatically generated">
            <a:extLst>
              <a:ext uri="{FF2B5EF4-FFF2-40B4-BE49-F238E27FC236}">
                <a16:creationId xmlns:a16="http://schemas.microsoft.com/office/drawing/2014/main" id="{00DA1AA1-F943-E53E-2095-91C296862935}"/>
              </a:ext>
            </a:extLst>
          </p:cNvPr>
          <p:cNvPicPr>
            <a:picLocks noChangeAspect="1"/>
          </p:cNvPicPr>
          <p:nvPr/>
        </p:nvPicPr>
        <p:blipFill>
          <a:blip r:embed="rId4"/>
          <a:stretch>
            <a:fillRect/>
          </a:stretch>
        </p:blipFill>
        <p:spPr>
          <a:xfrm>
            <a:off x="3565083" y="247350"/>
            <a:ext cx="8424439" cy="5651642"/>
          </a:xfrm>
          <a:prstGeom prst="rect">
            <a:avLst/>
          </a:prstGeom>
        </p:spPr>
      </p:pic>
      <p:sp>
        <p:nvSpPr>
          <p:cNvPr id="3" name="TextBox 2">
            <a:extLst>
              <a:ext uri="{FF2B5EF4-FFF2-40B4-BE49-F238E27FC236}">
                <a16:creationId xmlns:a16="http://schemas.microsoft.com/office/drawing/2014/main" id="{9240F5E3-65F3-9279-90B3-5E58446359A1}"/>
              </a:ext>
            </a:extLst>
          </p:cNvPr>
          <p:cNvSpPr txBox="1"/>
          <p:nvPr/>
        </p:nvSpPr>
        <p:spPr>
          <a:xfrm>
            <a:off x="354957" y="1570298"/>
            <a:ext cx="2830009" cy="37888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cs typeface="Calibri"/>
              </a:rPr>
              <a:t>The 'features' </a:t>
            </a:r>
            <a:r>
              <a:rPr lang="en-US" i="1" err="1">
                <a:cs typeface="Calibri"/>
              </a:rPr>
              <a:t>dataframe</a:t>
            </a:r>
            <a:r>
              <a:rPr lang="en-US" i="1">
                <a:cs typeface="Calibri"/>
              </a:rPr>
              <a:t> is </a:t>
            </a:r>
          </a:p>
          <a:p>
            <a:pPr>
              <a:lnSpc>
                <a:spcPct val="150000"/>
              </a:lnSpc>
            </a:pPr>
            <a:r>
              <a:rPr lang="en-US" i="1">
                <a:cs typeface="Calibri"/>
              </a:rPr>
              <a:t>formed which uses various features from the SpaceX dataset to predict the success through various  classification algorithms like</a:t>
            </a:r>
          </a:p>
          <a:p>
            <a:pPr>
              <a:lnSpc>
                <a:spcPct val="150000"/>
              </a:lnSpc>
            </a:pPr>
            <a:r>
              <a:rPr lang="en-US" i="1">
                <a:cs typeface="Calibri"/>
              </a:rPr>
              <a:t>K-nearest neighbor,</a:t>
            </a:r>
          </a:p>
          <a:p>
            <a:pPr>
              <a:lnSpc>
                <a:spcPct val="150000"/>
              </a:lnSpc>
            </a:pPr>
            <a:r>
              <a:rPr lang="en-US" i="1">
                <a:cs typeface="Calibri"/>
              </a:rPr>
              <a:t>Decision tree classifier, etc.</a:t>
            </a: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890CE0-AA6D-F9AD-A07C-C3BA9E666E70}"/>
              </a:ext>
            </a:extLst>
          </p:cNvPr>
          <p:cNvSpPr>
            <a:spLocks noGrp="1"/>
          </p:cNvSpPr>
          <p:nvPr>
            <p:ph type="sldNum" sz="quarter" idx="12"/>
          </p:nvPr>
        </p:nvSpPr>
        <p:spPr/>
        <p:txBody>
          <a:bodyPr/>
          <a:lstStyle/>
          <a:p>
            <a:fld id="{A190C97C-0095-2443-AC12-FA4CBA4ACD4D}" type="slidenum">
              <a:rPr lang="en-US" smtClean="0"/>
              <a:t>48</a:t>
            </a:fld>
            <a:endParaRPr lang="en-US"/>
          </a:p>
        </p:txBody>
      </p:sp>
      <p:sp>
        <p:nvSpPr>
          <p:cNvPr id="5" name="Title 1">
            <a:extLst>
              <a:ext uri="{FF2B5EF4-FFF2-40B4-BE49-F238E27FC236}">
                <a16:creationId xmlns:a16="http://schemas.microsoft.com/office/drawing/2014/main" id="{B53F1113-9337-B1F1-41EA-813A4D32D0F9}"/>
              </a:ext>
            </a:extLst>
          </p:cNvPr>
          <p:cNvSpPr txBox="1">
            <a:spLocks/>
          </p:cNvSpPr>
          <p:nvPr/>
        </p:nvSpPr>
        <p:spPr>
          <a:xfrm>
            <a:off x="770011" y="54829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Appendix-2</a:t>
            </a:r>
            <a:endParaRPr lang="en-US">
              <a:solidFill>
                <a:srgbClr val="0B49CB"/>
              </a:solidFill>
            </a:endParaRPr>
          </a:p>
        </p:txBody>
      </p:sp>
      <p:pic>
        <p:nvPicPr>
          <p:cNvPr id="7" name="Picture 7" descr="Table&#10;&#10;Description automatically generated">
            <a:extLst>
              <a:ext uri="{FF2B5EF4-FFF2-40B4-BE49-F238E27FC236}">
                <a16:creationId xmlns:a16="http://schemas.microsoft.com/office/drawing/2014/main" id="{1AB81B10-526C-327B-D607-3B11010CDD2D}"/>
              </a:ext>
            </a:extLst>
          </p:cNvPr>
          <p:cNvPicPr>
            <a:picLocks noChangeAspect="1"/>
          </p:cNvPicPr>
          <p:nvPr/>
        </p:nvPicPr>
        <p:blipFill>
          <a:blip r:embed="rId2"/>
          <a:stretch>
            <a:fillRect/>
          </a:stretch>
        </p:blipFill>
        <p:spPr>
          <a:xfrm>
            <a:off x="3470475" y="303525"/>
            <a:ext cx="8511250" cy="5710797"/>
          </a:xfrm>
          <a:prstGeom prst="rect">
            <a:avLst/>
          </a:prstGeom>
        </p:spPr>
      </p:pic>
      <p:sp>
        <p:nvSpPr>
          <p:cNvPr id="10" name="TextBox 9">
            <a:extLst>
              <a:ext uri="{FF2B5EF4-FFF2-40B4-BE49-F238E27FC236}">
                <a16:creationId xmlns:a16="http://schemas.microsoft.com/office/drawing/2014/main" id="{6DA246FE-D427-B312-5920-D5251C990646}"/>
              </a:ext>
            </a:extLst>
          </p:cNvPr>
          <p:cNvSpPr txBox="1"/>
          <p:nvPr/>
        </p:nvSpPr>
        <p:spPr>
          <a:xfrm>
            <a:off x="489995" y="1348450"/>
            <a:ext cx="2830009" cy="42043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cs typeface="Calibri"/>
              </a:rPr>
              <a:t>We can see that we have </a:t>
            </a:r>
          </a:p>
          <a:p>
            <a:pPr>
              <a:lnSpc>
                <a:spcPct val="150000"/>
              </a:lnSpc>
            </a:pPr>
            <a:r>
              <a:rPr lang="en-US" i="1">
                <a:cs typeface="Calibri"/>
              </a:rPr>
              <a:t>obtained a list of the names of all the booster versions and their corresponding payload mass in kg where there is success in drone ship and in this way we can verify if the output of the previous SQL query is correct or not</a:t>
            </a:r>
          </a:p>
        </p:txBody>
      </p:sp>
    </p:spTree>
    <p:extLst>
      <p:ext uri="{BB962C8B-B14F-4D97-AF65-F5344CB8AC3E}">
        <p14:creationId xmlns:p14="http://schemas.microsoft.com/office/powerpoint/2010/main" val="3511801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E9A1EA-5642-C4D3-1FA8-25E4E693C609}"/>
              </a:ext>
            </a:extLst>
          </p:cNvPr>
          <p:cNvSpPr>
            <a:spLocks noGrp="1"/>
          </p:cNvSpPr>
          <p:nvPr>
            <p:ph type="sldNum" sz="quarter" idx="12"/>
          </p:nvPr>
        </p:nvSpPr>
        <p:spPr/>
        <p:txBody>
          <a:bodyPr/>
          <a:lstStyle/>
          <a:p>
            <a:fld id="{A190C97C-0095-2443-AC12-FA4CBA4ACD4D}" type="slidenum">
              <a:rPr lang="en-US" smtClean="0"/>
              <a:t>49</a:t>
            </a:fld>
            <a:endParaRPr lang="en-US"/>
          </a:p>
        </p:txBody>
      </p:sp>
      <p:sp>
        <p:nvSpPr>
          <p:cNvPr id="4" name="TextBox 3">
            <a:extLst>
              <a:ext uri="{FF2B5EF4-FFF2-40B4-BE49-F238E27FC236}">
                <a16:creationId xmlns:a16="http://schemas.microsoft.com/office/drawing/2014/main" id="{37F67858-85CE-0E59-AE83-57EF0E6C9329}"/>
              </a:ext>
            </a:extLst>
          </p:cNvPr>
          <p:cNvSpPr txBox="1"/>
          <p:nvPr/>
        </p:nvSpPr>
        <p:spPr>
          <a:xfrm>
            <a:off x="682906" y="432121"/>
            <a:ext cx="54150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B49CB"/>
                </a:solidFill>
                <a:latin typeface="Abadi"/>
                <a:cs typeface="Calibri"/>
              </a:rPr>
              <a:t>Appendix-3</a:t>
            </a:r>
            <a:r>
              <a:rPr lang="en-US" sz="3600">
                <a:latin typeface="Abadi"/>
                <a:cs typeface="Calibri"/>
              </a:rPr>
              <a:t>​</a:t>
            </a:r>
          </a:p>
        </p:txBody>
      </p:sp>
      <p:pic>
        <p:nvPicPr>
          <p:cNvPr id="5" name="Picture 5">
            <a:extLst>
              <a:ext uri="{FF2B5EF4-FFF2-40B4-BE49-F238E27FC236}">
                <a16:creationId xmlns:a16="http://schemas.microsoft.com/office/drawing/2014/main" id="{B7791928-6502-6BAD-D052-B8955FFCB109}"/>
              </a:ext>
            </a:extLst>
          </p:cNvPr>
          <p:cNvPicPr>
            <a:picLocks noChangeAspect="1"/>
          </p:cNvPicPr>
          <p:nvPr/>
        </p:nvPicPr>
        <p:blipFill>
          <a:blip r:embed="rId2"/>
          <a:stretch>
            <a:fillRect/>
          </a:stretch>
        </p:blipFill>
        <p:spPr>
          <a:xfrm>
            <a:off x="3383666" y="114294"/>
            <a:ext cx="8694515" cy="5973513"/>
          </a:xfrm>
          <a:prstGeom prst="rect">
            <a:avLst/>
          </a:prstGeom>
        </p:spPr>
      </p:pic>
      <p:sp>
        <p:nvSpPr>
          <p:cNvPr id="6" name="TextBox 5">
            <a:extLst>
              <a:ext uri="{FF2B5EF4-FFF2-40B4-BE49-F238E27FC236}">
                <a16:creationId xmlns:a16="http://schemas.microsoft.com/office/drawing/2014/main" id="{3A241867-EA73-EC57-B724-44DD864BE006}"/>
              </a:ext>
            </a:extLst>
          </p:cNvPr>
          <p:cNvSpPr txBox="1"/>
          <p:nvPr/>
        </p:nvSpPr>
        <p:spPr>
          <a:xfrm>
            <a:off x="451413" y="1348450"/>
            <a:ext cx="274319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cs typeface="Calibri"/>
              </a:rPr>
              <a:t>The Python code that was used to plot a Bar graph showing the accuracy on the training data and accuracy on the test data for various machine learning classification algorithms.</a:t>
            </a:r>
          </a:p>
          <a:p>
            <a:endParaRPr lang="en-US" sz="1600" i="1">
              <a:cs typeface="Calibri"/>
            </a:endParaRPr>
          </a:p>
          <a:p>
            <a:r>
              <a:rPr lang="en-US" sz="1600" i="1">
                <a:cs typeface="Calibri"/>
              </a:rPr>
              <a:t>We can see that for all the four types of classifiers, the accuracy on the test data is the same that is 83.33%, </a:t>
            </a:r>
          </a:p>
          <a:p>
            <a:endParaRPr lang="en-US" sz="1600" i="1">
              <a:cs typeface="Calibri"/>
            </a:endParaRPr>
          </a:p>
          <a:p>
            <a:r>
              <a:rPr lang="en-US" sz="1600" i="1">
                <a:cs typeface="Calibri"/>
              </a:rPr>
              <a:t>but on the training data, the Logistic Regression, Support Vector machine and KNN classifiers have same accuracy about 84.8% and Decision Tree has the highest accuracy which is 88.9%</a:t>
            </a:r>
            <a:endParaRPr lang="en-US">
              <a:cs typeface="Calibri"/>
            </a:endParaRPr>
          </a:p>
        </p:txBody>
      </p:sp>
    </p:spTree>
    <p:extLst>
      <p:ext uri="{BB962C8B-B14F-4D97-AF65-F5344CB8AC3E}">
        <p14:creationId xmlns:p14="http://schemas.microsoft.com/office/powerpoint/2010/main" val="2882258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1EB97B-72E6-0F8D-7217-F41A5A85CAD0}"/>
              </a:ext>
            </a:extLst>
          </p:cNvPr>
          <p:cNvSpPr>
            <a:spLocks noGrp="1"/>
          </p:cNvSpPr>
          <p:nvPr>
            <p:ph type="sldNum" sz="quarter" idx="12"/>
          </p:nvPr>
        </p:nvSpPr>
        <p:spPr/>
        <p:txBody>
          <a:bodyPr/>
          <a:lstStyle/>
          <a:p>
            <a:fld id="{A190C97C-0095-2443-AC12-FA4CBA4ACD4D}" type="slidenum">
              <a:rPr lang="en-US" smtClean="0"/>
              <a:t>50</a:t>
            </a:fld>
            <a:endParaRPr lang="en-US"/>
          </a:p>
        </p:txBody>
      </p:sp>
      <p:sp>
        <p:nvSpPr>
          <p:cNvPr id="4" name="TextBox 3">
            <a:extLst>
              <a:ext uri="{FF2B5EF4-FFF2-40B4-BE49-F238E27FC236}">
                <a16:creationId xmlns:a16="http://schemas.microsoft.com/office/drawing/2014/main" id="{AB741635-1B39-AC37-C369-B582C5332DEC}"/>
              </a:ext>
            </a:extLst>
          </p:cNvPr>
          <p:cNvSpPr txBox="1"/>
          <p:nvPr/>
        </p:nvSpPr>
        <p:spPr>
          <a:xfrm>
            <a:off x="808299" y="480349"/>
            <a:ext cx="60612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B49CB"/>
                </a:solidFill>
                <a:latin typeface="Abadi"/>
              </a:rPr>
              <a:t>Appendix-4</a:t>
            </a:r>
            <a:r>
              <a:rPr lang="en-US" sz="3600">
                <a:latin typeface="Abadi"/>
              </a:rPr>
              <a:t>​​</a:t>
            </a:r>
          </a:p>
        </p:txBody>
      </p:sp>
      <p:pic>
        <p:nvPicPr>
          <p:cNvPr id="8" name="Picture 8">
            <a:extLst>
              <a:ext uri="{FF2B5EF4-FFF2-40B4-BE49-F238E27FC236}">
                <a16:creationId xmlns:a16="http://schemas.microsoft.com/office/drawing/2014/main" id="{AA4F783F-4AF3-4DAB-CE7C-1B640D7E7133}"/>
              </a:ext>
            </a:extLst>
          </p:cNvPr>
          <p:cNvPicPr>
            <a:picLocks noChangeAspect="1"/>
          </p:cNvPicPr>
          <p:nvPr/>
        </p:nvPicPr>
        <p:blipFill>
          <a:blip r:embed="rId2"/>
          <a:stretch>
            <a:fillRect/>
          </a:stretch>
        </p:blipFill>
        <p:spPr>
          <a:xfrm>
            <a:off x="3451184" y="440519"/>
            <a:ext cx="8588414" cy="5301771"/>
          </a:xfrm>
          <a:prstGeom prst="rect">
            <a:avLst/>
          </a:prstGeom>
        </p:spPr>
      </p:pic>
      <p:sp>
        <p:nvSpPr>
          <p:cNvPr id="9" name="TextBox 8">
            <a:extLst>
              <a:ext uri="{FF2B5EF4-FFF2-40B4-BE49-F238E27FC236}">
                <a16:creationId xmlns:a16="http://schemas.microsoft.com/office/drawing/2014/main" id="{19E43F80-7D27-9637-ACDE-122B043B59AE}"/>
              </a:ext>
            </a:extLst>
          </p:cNvPr>
          <p:cNvSpPr txBox="1"/>
          <p:nvPr/>
        </p:nvSpPr>
        <p:spPr>
          <a:xfrm>
            <a:off x="596096" y="1406323"/>
            <a:ext cx="2743199" cy="42043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i="1">
                <a:cs typeface="Calibri"/>
              </a:rPr>
              <a:t>We have obtained the column names and datatypes of the columns in the SpaceX dataset </a:t>
            </a:r>
          </a:p>
          <a:p>
            <a:pPr>
              <a:lnSpc>
                <a:spcPct val="150000"/>
              </a:lnSpc>
            </a:pPr>
            <a:r>
              <a:rPr lang="en-US" i="1">
                <a:cs typeface="Calibri"/>
              </a:rPr>
              <a:t>And we have also used the </a:t>
            </a:r>
            <a:r>
              <a:rPr lang="en-US" i="1" err="1">
                <a:cs typeface="Calibri"/>
              </a:rPr>
              <a:t>value_counts</a:t>
            </a:r>
            <a:r>
              <a:rPr lang="en-US" i="1">
                <a:cs typeface="Calibri"/>
              </a:rPr>
              <a:t>() method on the pandas </a:t>
            </a:r>
            <a:r>
              <a:rPr lang="en-US" i="1" err="1">
                <a:cs typeface="Calibri"/>
              </a:rPr>
              <a:t>dataframe</a:t>
            </a:r>
            <a:r>
              <a:rPr lang="en-US" i="1">
                <a:cs typeface="Calibri"/>
              </a:rPr>
              <a:t> to determine the total number of launches from each Launch site</a:t>
            </a:r>
          </a:p>
        </p:txBody>
      </p:sp>
    </p:spTree>
    <p:extLst>
      <p:ext uri="{BB962C8B-B14F-4D97-AF65-F5344CB8AC3E}">
        <p14:creationId xmlns:p14="http://schemas.microsoft.com/office/powerpoint/2010/main" val="3308241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Data was collected using SpaceX API and web scraping from Wikipedia</a:t>
            </a: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Abadi"/>
              </a:rPr>
              <a:t>One hot encoding was applied to categorical features</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gn="just">
              <a:lnSpc>
                <a:spcPct val="100000"/>
              </a:lnSpc>
              <a:spcBef>
                <a:spcPts val="1400"/>
              </a:spcBef>
            </a:pPr>
            <a:r>
              <a:rPr lang="en-US" sz="2200" b="1">
                <a:solidFill>
                  <a:schemeClr val="accent3">
                    <a:lumMod val="25000"/>
                  </a:schemeClr>
                </a:solidFill>
                <a:ea typeface="+mn-lt"/>
                <a:cs typeface="+mn-lt"/>
              </a:rPr>
              <a:t>The data was collected using various methods</a:t>
            </a:r>
          </a:p>
          <a:p>
            <a:pPr lvl="1" algn="just">
              <a:lnSpc>
                <a:spcPct val="100000"/>
              </a:lnSpc>
              <a:spcBef>
                <a:spcPts val="1400"/>
              </a:spcBef>
              <a:buChar char="-"/>
            </a:pPr>
            <a:r>
              <a:rPr lang="en-US" sz="2000">
                <a:solidFill>
                  <a:schemeClr val="accent3">
                    <a:lumMod val="25000"/>
                  </a:schemeClr>
                </a:solidFill>
                <a:ea typeface="+mn-lt"/>
                <a:cs typeface="+mn-lt"/>
              </a:rPr>
              <a:t>Data collection was done using get request to the SpaceX API.</a:t>
            </a:r>
          </a:p>
          <a:p>
            <a:pPr lvl="1" algn="just">
              <a:lnSpc>
                <a:spcPct val="100000"/>
              </a:lnSpc>
              <a:spcBef>
                <a:spcPts val="1400"/>
              </a:spcBef>
              <a:buChar char="-"/>
            </a:pPr>
            <a:r>
              <a:rPr lang="en-US" sz="2000">
                <a:solidFill>
                  <a:schemeClr val="accent3">
                    <a:lumMod val="25000"/>
                  </a:schemeClr>
                </a:solidFill>
                <a:ea typeface="+mn-lt"/>
                <a:cs typeface="+mn-lt"/>
              </a:rPr>
              <a:t>Next, we decoded the response content as a Json using .</a:t>
            </a:r>
            <a:r>
              <a:rPr lang="en-US" sz="2000" err="1">
                <a:solidFill>
                  <a:schemeClr val="accent3">
                    <a:lumMod val="25000"/>
                  </a:schemeClr>
                </a:solidFill>
                <a:ea typeface="+mn-lt"/>
                <a:cs typeface="+mn-lt"/>
              </a:rPr>
              <a:t>json</a:t>
            </a:r>
            <a:r>
              <a:rPr lang="en-US" sz="2000">
                <a:solidFill>
                  <a:schemeClr val="accent3">
                    <a:lumMod val="25000"/>
                  </a:schemeClr>
                </a:solidFill>
                <a:ea typeface="+mn-lt"/>
                <a:cs typeface="+mn-lt"/>
              </a:rPr>
              <a:t>() function call and turn it into a pandas </a:t>
            </a:r>
            <a:r>
              <a:rPr lang="en-US" sz="2000" err="1">
                <a:solidFill>
                  <a:schemeClr val="accent3">
                    <a:lumMod val="25000"/>
                  </a:schemeClr>
                </a:solidFill>
                <a:ea typeface="+mn-lt"/>
                <a:cs typeface="+mn-lt"/>
              </a:rPr>
              <a:t>dataframe</a:t>
            </a:r>
            <a:r>
              <a:rPr lang="en-US" sz="2000">
                <a:solidFill>
                  <a:schemeClr val="accent3">
                    <a:lumMod val="25000"/>
                  </a:schemeClr>
                </a:solidFill>
                <a:ea typeface="+mn-lt"/>
                <a:cs typeface="+mn-lt"/>
              </a:rPr>
              <a:t> using .</a:t>
            </a:r>
            <a:r>
              <a:rPr lang="en-US" sz="2000" err="1">
                <a:solidFill>
                  <a:schemeClr val="accent3">
                    <a:lumMod val="25000"/>
                  </a:schemeClr>
                </a:solidFill>
                <a:ea typeface="+mn-lt"/>
                <a:cs typeface="+mn-lt"/>
              </a:rPr>
              <a:t>json_normalize</a:t>
            </a:r>
            <a:r>
              <a:rPr lang="en-US" sz="2000">
                <a:solidFill>
                  <a:schemeClr val="accent3">
                    <a:lumMod val="25000"/>
                  </a:schemeClr>
                </a:solidFill>
                <a:ea typeface="+mn-lt"/>
                <a:cs typeface="+mn-lt"/>
              </a:rPr>
              <a:t>().</a:t>
            </a:r>
          </a:p>
          <a:p>
            <a:pPr lvl="1" algn="just">
              <a:lnSpc>
                <a:spcPct val="100000"/>
              </a:lnSpc>
              <a:spcBef>
                <a:spcPts val="1400"/>
              </a:spcBef>
              <a:buChar char="-"/>
            </a:pPr>
            <a:r>
              <a:rPr lang="en-US" sz="2000">
                <a:solidFill>
                  <a:schemeClr val="accent3">
                    <a:lumMod val="25000"/>
                  </a:schemeClr>
                </a:solidFill>
                <a:ea typeface="+mn-lt"/>
                <a:cs typeface="+mn-lt"/>
              </a:rPr>
              <a:t>We then cleaned the data, checked for missing values and fill in missing values where necessary.</a:t>
            </a:r>
          </a:p>
          <a:p>
            <a:pPr lvl="1" algn="just">
              <a:lnSpc>
                <a:spcPct val="100000"/>
              </a:lnSpc>
              <a:spcBef>
                <a:spcPts val="1400"/>
              </a:spcBef>
              <a:buChar char="-"/>
            </a:pPr>
            <a:r>
              <a:rPr lang="en-US" sz="2000">
                <a:solidFill>
                  <a:schemeClr val="accent3">
                    <a:lumMod val="25000"/>
                  </a:schemeClr>
                </a:solidFill>
                <a:ea typeface="+mn-lt"/>
                <a:cs typeface="+mn-lt"/>
              </a:rPr>
              <a:t>In addition, we performed web scraping from Wikipedia for Falcon 9 launch records with </a:t>
            </a:r>
            <a:r>
              <a:rPr lang="en-US" sz="2000" err="1">
                <a:solidFill>
                  <a:schemeClr val="accent3">
                    <a:lumMod val="25000"/>
                  </a:schemeClr>
                </a:solidFill>
                <a:ea typeface="+mn-lt"/>
                <a:cs typeface="+mn-lt"/>
              </a:rPr>
              <a:t>BeautifulSoup</a:t>
            </a:r>
            <a:r>
              <a:rPr lang="en-US" sz="2000">
                <a:solidFill>
                  <a:schemeClr val="accent3">
                    <a:lumMod val="25000"/>
                  </a:schemeClr>
                </a:solidFill>
                <a:ea typeface="+mn-lt"/>
                <a:cs typeface="+mn-lt"/>
              </a:rPr>
              <a:t>. </a:t>
            </a:r>
          </a:p>
          <a:p>
            <a:pPr lvl="1" algn="just">
              <a:lnSpc>
                <a:spcPct val="100000"/>
              </a:lnSpc>
              <a:spcBef>
                <a:spcPts val="1400"/>
              </a:spcBef>
              <a:buChar char="-"/>
            </a:pPr>
            <a:r>
              <a:rPr lang="en-US" sz="2000">
                <a:solidFill>
                  <a:schemeClr val="accent3">
                    <a:lumMod val="25000"/>
                  </a:schemeClr>
                </a:solidFill>
                <a:ea typeface="+mn-lt"/>
                <a:cs typeface="+mn-lt"/>
              </a:rPr>
              <a:t>The objective was to extract the launch records as HTML table, parse the table and convert it to a pandas </a:t>
            </a:r>
            <a:r>
              <a:rPr lang="en-US" sz="2000" err="1">
                <a:solidFill>
                  <a:schemeClr val="accent3">
                    <a:lumMod val="25000"/>
                  </a:schemeClr>
                </a:solidFill>
                <a:ea typeface="+mn-lt"/>
                <a:cs typeface="+mn-lt"/>
              </a:rPr>
              <a:t>dataframe</a:t>
            </a:r>
            <a:r>
              <a:rPr lang="en-US" sz="2000">
                <a:solidFill>
                  <a:schemeClr val="accent3">
                    <a:lumMod val="25000"/>
                  </a:schemeClr>
                </a:solidFill>
                <a:ea typeface="+mn-lt"/>
                <a:cs typeface="+mn-lt"/>
              </a:rPr>
              <a:t> for future analysis.</a:t>
            </a:r>
          </a:p>
          <a:p>
            <a:pPr lvl="1">
              <a:lnSpc>
                <a:spcPct val="100000"/>
              </a:lnSpc>
              <a:spcBef>
                <a:spcPts val="1400"/>
              </a:spcBef>
              <a:buChar char="-"/>
            </a:pPr>
            <a:endParaRPr lang="en-US" sz="2000">
              <a:ea typeface="+mn-lt"/>
              <a:cs typeface="+mn-lt"/>
            </a:endParaRPr>
          </a:p>
          <a:p>
            <a:pPr>
              <a:lnSpc>
                <a:spcPct val="100000"/>
              </a:lnSpc>
              <a:spcBef>
                <a:spcPts val="1400"/>
              </a:spcBef>
            </a:pPr>
            <a:endParaRPr lang="en-US" sz="200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ea typeface="+mn-lt"/>
                <a:cs typeface="+mn-lt"/>
              </a:rPr>
              <a:t>We used the get request to the SpaceX API to collect data, clean the requested data and did some basic data wrangling and formatting.</a:t>
            </a:r>
          </a:p>
          <a:p>
            <a:pPr>
              <a:lnSpc>
                <a:spcPct val="100000"/>
              </a:lnSpc>
              <a:spcBef>
                <a:spcPts val="1400"/>
              </a:spcBef>
            </a:pPr>
            <a:r>
              <a:rPr lang="en-US" sz="2200">
                <a:solidFill>
                  <a:schemeClr val="accent3">
                    <a:lumMod val="25000"/>
                  </a:schemeClr>
                </a:solidFill>
                <a:latin typeface="Abadi"/>
              </a:rPr>
              <a:t>The GitHub URL of the completed SpaceX API calls notebook is:</a:t>
            </a:r>
          </a:p>
          <a:p>
            <a:pPr marL="0" indent="0">
              <a:lnSpc>
                <a:spcPct val="100000"/>
              </a:lnSpc>
              <a:spcBef>
                <a:spcPts val="1400"/>
              </a:spcBef>
              <a:buNone/>
            </a:pPr>
            <a:r>
              <a:rPr lang="en-US" sz="2200">
                <a:solidFill>
                  <a:srgbClr val="1C7DDB"/>
                </a:solidFill>
                <a:ea typeface="+mn-lt"/>
                <a:cs typeface="+mn-lt"/>
              </a:rPr>
              <a:t>https://github.com/indranilch2014/Capstone-project-SpaceX/blob/main/jupyter-labs-spacex-data-collection-api11.ipynb</a:t>
            </a:r>
            <a:endParaRPr lang="en-US">
              <a:solidFill>
                <a:srgbClr val="1C7DDB"/>
              </a:solidFill>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pic>
        <p:nvPicPr>
          <p:cNvPr id="7" name="Picture 7" descr="Graphical user interface, text&#10;&#10;Description automatically generated">
            <a:extLst>
              <a:ext uri="{FF2B5EF4-FFF2-40B4-BE49-F238E27FC236}">
                <a16:creationId xmlns:a16="http://schemas.microsoft.com/office/drawing/2014/main" id="{EF8A70DA-DF02-A74D-6A20-E2135AC73AD8}"/>
              </a:ext>
            </a:extLst>
          </p:cNvPr>
          <p:cNvPicPr>
            <a:picLocks noChangeAspect="1"/>
          </p:cNvPicPr>
          <p:nvPr/>
        </p:nvPicPr>
        <p:blipFill>
          <a:blip r:embed="rId3"/>
          <a:stretch>
            <a:fillRect/>
          </a:stretch>
        </p:blipFill>
        <p:spPr>
          <a:xfrm>
            <a:off x="5698602" y="1675781"/>
            <a:ext cx="6119149" cy="442276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82259" y="1445048"/>
            <a:ext cx="4752111" cy="4776143"/>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ea typeface="+mn-lt"/>
                <a:cs typeface="+mn-lt"/>
              </a:rPr>
              <a:t>We applied web scrapping to </a:t>
            </a:r>
            <a:r>
              <a:rPr lang="en-US" sz="2200" err="1">
                <a:solidFill>
                  <a:schemeClr val="accent3">
                    <a:lumMod val="25000"/>
                  </a:schemeClr>
                </a:solidFill>
                <a:ea typeface="+mn-lt"/>
                <a:cs typeface="+mn-lt"/>
              </a:rPr>
              <a:t>webscrap</a:t>
            </a:r>
            <a:r>
              <a:rPr lang="en-US" sz="2200">
                <a:solidFill>
                  <a:schemeClr val="accent3">
                    <a:lumMod val="25000"/>
                  </a:schemeClr>
                </a:solidFill>
                <a:ea typeface="+mn-lt"/>
                <a:cs typeface="+mn-lt"/>
              </a:rPr>
              <a:t> Falcon 9 launch records with </a:t>
            </a:r>
            <a:r>
              <a:rPr lang="en-US" sz="2200" err="1">
                <a:solidFill>
                  <a:schemeClr val="accent3">
                    <a:lumMod val="25000"/>
                  </a:schemeClr>
                </a:solidFill>
                <a:ea typeface="+mn-lt"/>
                <a:cs typeface="+mn-lt"/>
              </a:rPr>
              <a:t>BeautifulSoup</a:t>
            </a:r>
            <a:r>
              <a:rPr lang="en-US" sz="2200">
                <a:solidFill>
                  <a:schemeClr val="accent3">
                    <a:lumMod val="25000"/>
                  </a:schemeClr>
                </a:solidFill>
                <a:ea typeface="+mn-lt"/>
                <a:cs typeface="+mn-lt"/>
              </a:rPr>
              <a:t> </a:t>
            </a:r>
          </a:p>
          <a:p>
            <a:pPr>
              <a:lnSpc>
                <a:spcPct val="100000"/>
              </a:lnSpc>
              <a:spcBef>
                <a:spcPts val="1400"/>
              </a:spcBef>
            </a:pPr>
            <a:r>
              <a:rPr lang="en-US" sz="2200">
                <a:solidFill>
                  <a:schemeClr val="accent3">
                    <a:lumMod val="25000"/>
                  </a:schemeClr>
                </a:solidFill>
                <a:ea typeface="+mn-lt"/>
                <a:cs typeface="+mn-lt"/>
              </a:rPr>
              <a:t>We parsed the table and converted it into a pandas </a:t>
            </a:r>
            <a:r>
              <a:rPr lang="en-US" sz="2200" err="1">
                <a:solidFill>
                  <a:schemeClr val="accent3">
                    <a:lumMod val="25000"/>
                  </a:schemeClr>
                </a:solidFill>
                <a:ea typeface="+mn-lt"/>
                <a:cs typeface="+mn-lt"/>
              </a:rPr>
              <a:t>dataframe</a:t>
            </a:r>
            <a:r>
              <a:rPr lang="en-US" sz="2200">
                <a:solidFill>
                  <a:schemeClr val="accent3">
                    <a:lumMod val="25000"/>
                  </a:schemeClr>
                </a:solidFill>
                <a:ea typeface="+mn-lt"/>
                <a:cs typeface="+mn-lt"/>
              </a:rPr>
              <a:t>.</a:t>
            </a:r>
          </a:p>
          <a:p>
            <a:pPr>
              <a:lnSpc>
                <a:spcPct val="100000"/>
              </a:lnSpc>
              <a:spcBef>
                <a:spcPts val="1400"/>
              </a:spcBef>
            </a:pPr>
            <a:r>
              <a:rPr lang="en-US" sz="2200">
                <a:solidFill>
                  <a:schemeClr val="accent3">
                    <a:lumMod val="25000"/>
                  </a:schemeClr>
                </a:solidFill>
                <a:latin typeface="Abadi"/>
              </a:rPr>
              <a:t>The GitHub URL of the completed web scraping notebook:</a:t>
            </a:r>
          </a:p>
          <a:p>
            <a:pPr marL="0" indent="0">
              <a:lnSpc>
                <a:spcPct val="100000"/>
              </a:lnSpc>
              <a:spcBef>
                <a:spcPts val="1400"/>
              </a:spcBef>
              <a:buNone/>
            </a:pPr>
            <a:r>
              <a:rPr lang="en-US" sz="2200">
                <a:solidFill>
                  <a:srgbClr val="1C7DDB"/>
                </a:solidFill>
                <a:ea typeface="+mn-lt"/>
                <a:cs typeface="+mn-lt"/>
              </a:rPr>
              <a:t>https://github.com/indranilch2014/Capstone-project-SpaceX/blob/main/jupyter-labs-webscraping11.ipynb</a:t>
            </a:r>
            <a:endParaRPr lang="en-US">
              <a:solidFill>
                <a:srgbClr val="1C7DDB"/>
              </a:solidFill>
              <a:cs typeface="Calibr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488361" y="170190"/>
            <a:ext cx="10968941" cy="106990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a:p>
            <a:r>
              <a:rPr lang="en-US">
                <a:solidFill>
                  <a:srgbClr val="0B49CB"/>
                </a:solidFill>
                <a:latin typeface="Abadi"/>
              </a:rPr>
              <a:t> - Scraping</a:t>
            </a:r>
            <a:endParaRPr lang="en-US">
              <a:solidFill>
                <a:srgbClr val="0B49CB"/>
              </a:solidFill>
            </a:endParaRPr>
          </a:p>
        </p:txBody>
      </p:sp>
      <p:pic>
        <p:nvPicPr>
          <p:cNvPr id="5" name="Picture 6" descr="Graphical user interface, text, application, email&#10;&#10;Description automatically generated">
            <a:extLst>
              <a:ext uri="{FF2B5EF4-FFF2-40B4-BE49-F238E27FC236}">
                <a16:creationId xmlns:a16="http://schemas.microsoft.com/office/drawing/2014/main" id="{4B4E72A9-6BE6-ED4D-CD85-6EE7F9F16E66}"/>
              </a:ext>
            </a:extLst>
          </p:cNvPr>
          <p:cNvPicPr>
            <a:picLocks noChangeAspect="1"/>
          </p:cNvPicPr>
          <p:nvPr/>
        </p:nvPicPr>
        <p:blipFill>
          <a:blip r:embed="rId3"/>
          <a:stretch>
            <a:fillRect/>
          </a:stretch>
        </p:blipFill>
        <p:spPr>
          <a:xfrm>
            <a:off x="5042706" y="435968"/>
            <a:ext cx="6929375" cy="534945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51</Slides>
  <Notes>4</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2</cp:revision>
  <dcterms:created xsi:type="dcterms:W3CDTF">2021-04-29T18:58:34Z</dcterms:created>
  <dcterms:modified xsi:type="dcterms:W3CDTF">2022-07-19T22:45:12Z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